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Lst>
  <p:notesMasterIdLst>
    <p:notesMasterId r:id="rId49"/>
  </p:notesMasterIdLst>
  <p:handoutMasterIdLst>
    <p:handoutMasterId r:id="rId50"/>
  </p:handoutMasterIdLst>
  <p:sldIdLst>
    <p:sldId id="256" r:id="rId5"/>
    <p:sldId id="310" r:id="rId6"/>
    <p:sldId id="283" r:id="rId7"/>
    <p:sldId id="262" r:id="rId8"/>
    <p:sldId id="333" r:id="rId9"/>
    <p:sldId id="272" r:id="rId10"/>
    <p:sldId id="309" r:id="rId11"/>
    <p:sldId id="308" r:id="rId12"/>
    <p:sldId id="303" r:id="rId13"/>
    <p:sldId id="304" r:id="rId14"/>
    <p:sldId id="305" r:id="rId15"/>
    <p:sldId id="307" r:id="rId16"/>
    <p:sldId id="315" r:id="rId17"/>
    <p:sldId id="312" r:id="rId18"/>
    <p:sldId id="311" r:id="rId19"/>
    <p:sldId id="270" r:id="rId20"/>
    <p:sldId id="318" r:id="rId21"/>
    <p:sldId id="343" r:id="rId22"/>
    <p:sldId id="327" r:id="rId23"/>
    <p:sldId id="346" r:id="rId24"/>
    <p:sldId id="279" r:id="rId25"/>
    <p:sldId id="261" r:id="rId26"/>
    <p:sldId id="280" r:id="rId27"/>
    <p:sldId id="347" r:id="rId28"/>
    <p:sldId id="348" r:id="rId29"/>
    <p:sldId id="284" r:id="rId30"/>
    <p:sldId id="349" r:id="rId31"/>
    <p:sldId id="265" r:id="rId32"/>
    <p:sldId id="350" r:id="rId33"/>
    <p:sldId id="274" r:id="rId34"/>
    <p:sldId id="275" r:id="rId35"/>
    <p:sldId id="351" r:id="rId36"/>
    <p:sldId id="352" r:id="rId37"/>
    <p:sldId id="353" r:id="rId38"/>
    <p:sldId id="354" r:id="rId39"/>
    <p:sldId id="355" r:id="rId40"/>
    <p:sldId id="356" r:id="rId41"/>
    <p:sldId id="357" r:id="rId42"/>
    <p:sldId id="358" r:id="rId43"/>
    <p:sldId id="345" r:id="rId44"/>
    <p:sldId id="257" r:id="rId45"/>
    <p:sldId id="258" r:id="rId46"/>
    <p:sldId id="259" r:id="rId47"/>
    <p:sldId id="260" r:id="rId48"/>
  </p:sldIdLst>
  <p:sldSz cx="9144000" cy="5143500" type="screen16x9"/>
  <p:notesSz cx="7010400" cy="9296400"/>
  <p:embeddedFontLst>
    <p:embeddedFont>
      <p:font typeface="Calibri" panose="020F0502020204030204" pitchFamily="34" charset="0"/>
      <p:regular r:id="rId51"/>
      <p:bold r:id="rId52"/>
      <p:italic r:id="rId53"/>
      <p:boldItalic r:id="rId54"/>
    </p:embeddedFont>
    <p:embeddedFont>
      <p:font typeface="Chalkduster" panose="03050602040202020205" pitchFamily="66" charset="77"/>
      <p:regular r:id="rId55"/>
    </p:embeddedFont>
    <p:embeddedFont>
      <p:font typeface="Lato" panose="020F0502020204030203" pitchFamily="34" charset="0"/>
      <p:regular r:id="rId56"/>
      <p:bold r:id="rId57"/>
      <p:italic r:id="rId58"/>
      <p:boldItalic r:id="rId59"/>
    </p:embeddedFont>
    <p:embeddedFont>
      <p:font typeface="Monotype Corsiva" panose="03010101010201010101" pitchFamily="66" charset="0"/>
      <p:regular r:id="rId60"/>
      <p:italic r:id="rId61"/>
    </p:embeddedFont>
    <p:embeddedFont>
      <p:font typeface="Nirmala UI" panose="020B0502040204020203" pitchFamily="34" charset="0"/>
      <p:regular r:id="rId62"/>
      <p:bold r:id="rId63"/>
    </p:embeddedFont>
    <p:embeddedFont>
      <p:font typeface="Nirmala UI Semilight" panose="020B0402040204020203" pitchFamily="34" charset="0"/>
      <p:regular r:id="rId64"/>
    </p:embeddedFont>
    <p:embeddedFont>
      <p:font typeface="Now" pitchFamily="2" charset="77"/>
      <p:regular r:id="rId65"/>
      <p:bold r:id="rId66"/>
      <p:italic r:id="rId67"/>
      <p:boldItalic r:id="rId68"/>
    </p:embeddedFont>
    <p:embeddedFont>
      <p:font typeface="Raleway" pitchFamily="2" charset="77"/>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TT Slabs Bold" panose="02000805030000020003" pitchFamily="2" charset="77"/>
      <p:regular r:id="rId77"/>
      <p:bold r:id="rId78"/>
      <p:italic r:id="rId79"/>
      <p:boldItalic r:id="rId80"/>
    </p:embeddedFont>
    <p:embeddedFont>
      <p:font typeface="Tw Cen MT" panose="020B0602020104020603" pitchFamily="34" charset="77"/>
      <p:regular r:id="rId81"/>
      <p:bold r:id="rId82"/>
      <p:italic r:id="rId83"/>
      <p:boldItalic r:id="rId84"/>
    </p:embeddedFont>
    <p:embeddedFont>
      <p:font typeface="Tw Cen MT Condensed" panose="020B0606020104020203" pitchFamily="34" charset="77"/>
      <p:regular r:id="rId85"/>
      <p:bold r:id="rId86"/>
    </p:embeddedFont>
    <p:embeddedFont>
      <p:font typeface="Wingdings 3" pitchFamily="2" charset="2"/>
      <p:regular r:id="rId8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5CDF0-9FED-2EED-00B7-55C6BC7F0F83}" name="Boyd Moses Crystal" initials="BC" userId="S::boydmosesc@pcsb.org::e113ddec-ad30-4df6-8df5-3356f5b2b2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98B22-41F5-4D38-B451-D28344CB2540}" v="4" dt="2023-07-18T16:32:39.281"/>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69525" autoAdjust="0"/>
  </p:normalViewPr>
  <p:slideViewPr>
    <p:cSldViewPr snapToGrid="0">
      <p:cViewPr varScale="1">
        <p:scale>
          <a:sx n="102" d="100"/>
          <a:sy n="102" d="100"/>
        </p:scale>
        <p:origin x="1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font" Target="fonts/font34.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font" Target="fonts/font35.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font" Target="fonts/font36.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font" Target="fonts/font21.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6.fntdata"/><Relationship Id="rId87" Type="http://schemas.openxmlformats.org/officeDocument/2006/relationships/font" Target="fonts/font37.fntdata"/><Relationship Id="rId61" Type="http://schemas.openxmlformats.org/officeDocument/2006/relationships/font" Target="fonts/font11.fntdata"/><Relationship Id="rId82" Type="http://schemas.openxmlformats.org/officeDocument/2006/relationships/font" Target="fonts/font3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6.fntdata"/><Relationship Id="rId77" Type="http://schemas.openxmlformats.org/officeDocument/2006/relationships/font" Target="fonts/font27.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Schoolwide Budget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DD7-664B-B2C5-B86B80507DAB}"/>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DD7-664B-B2C5-B86B80507DAB}"/>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DD7-664B-B2C5-B86B80507DAB}"/>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EDD7-664B-B2C5-B86B80507DA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Professional Resources/Conference</c:v>
                </c:pt>
                <c:pt idx="1">
                  <c:v>Supplemental Materials</c:v>
                </c:pt>
                <c:pt idx="2">
                  <c:v>Professional Trainings/Book Study</c:v>
                </c:pt>
                <c:pt idx="3">
                  <c:v>Family Engagement</c:v>
                </c:pt>
              </c:strCache>
            </c:strRef>
          </c:cat>
          <c:val>
            <c:numRef>
              <c:f>Sheet1!$B$1:$B$4</c:f>
              <c:numCache>
                <c:formatCode>"$"#,##0_);[Red]\("$"#,##0\)</c:formatCode>
                <c:ptCount val="4"/>
                <c:pt idx="0">
                  <c:v>11200</c:v>
                </c:pt>
                <c:pt idx="1">
                  <c:v>9600</c:v>
                </c:pt>
                <c:pt idx="2">
                  <c:v>28600</c:v>
                </c:pt>
                <c:pt idx="3">
                  <c:v>7850</c:v>
                </c:pt>
              </c:numCache>
            </c:numRef>
          </c:val>
          <c:extLst>
            <c:ext xmlns:c16="http://schemas.microsoft.com/office/drawing/2014/chart" uri="{C3380CC4-5D6E-409C-BE32-E72D297353CC}">
              <c16:uniqueId val="{00000008-EDD7-664B-B2C5-B86B80507DAB}"/>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dirty="0"/>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dirty="0"/>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custLinFactNeighborX="0" custLinFactNeighborY="-1225">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0A4076-5EFA-4367-9518-E8E746F297F1}" type="doc">
      <dgm:prSet loTypeId="urn:microsoft.com/office/officeart/2016/7/layout/ChevronBlockProcess" loCatId="process" qsTypeId="urn:microsoft.com/office/officeart/2005/8/quickstyle/simple1" qsCatId="simple" csTypeId="urn:microsoft.com/office/officeart/2005/8/colors/colorful1" csCatId="colorful"/>
      <dgm:spPr/>
      <dgm:t>
        <a:bodyPr/>
        <a:lstStyle/>
        <a:p>
          <a:endParaRPr lang="en-US"/>
        </a:p>
      </dgm:t>
    </dgm:pt>
    <dgm:pt modelId="{3B10FBA5-4614-40E8-8B3D-EE2A422FD84E}">
      <dgm:prSet/>
      <dgm:spPr/>
      <dgm:t>
        <a:bodyPr/>
        <a:lstStyle/>
        <a:p>
          <a:r>
            <a:rPr lang="en-US"/>
            <a:t>School</a:t>
          </a:r>
        </a:p>
      </dgm:t>
    </dgm:pt>
    <dgm:pt modelId="{13562791-93CD-4F50-A67D-78780CCE320C}" type="parTrans" cxnId="{0A2093F2-41E2-4507-9A54-592C80E66B7A}">
      <dgm:prSet/>
      <dgm:spPr/>
      <dgm:t>
        <a:bodyPr/>
        <a:lstStyle/>
        <a:p>
          <a:endParaRPr lang="en-US"/>
        </a:p>
      </dgm:t>
    </dgm:pt>
    <dgm:pt modelId="{1F75E0A9-D75A-46E1-9441-AB4F89BCB1D4}" type="sibTrans" cxnId="{0A2093F2-41E2-4507-9A54-592C80E66B7A}">
      <dgm:prSet/>
      <dgm:spPr/>
      <dgm:t>
        <a:bodyPr/>
        <a:lstStyle/>
        <a:p>
          <a:endParaRPr lang="en-US"/>
        </a:p>
      </dgm:t>
    </dgm:pt>
    <dgm:pt modelId="{FBE632E2-3C32-4936-A073-48691E81BC04}">
      <dgm:prSet/>
      <dgm:spPr/>
      <dgm:t>
        <a:bodyPr/>
        <a:lstStyle/>
        <a:p>
          <a:r>
            <a:rPr lang="en-US"/>
            <a:t>School Improvement Plan (SIP)</a:t>
          </a:r>
        </a:p>
      </dgm:t>
    </dgm:pt>
    <dgm:pt modelId="{BEC7C82D-C848-4CE5-BA96-A839C786EABA}" type="parTrans" cxnId="{DA5CB241-DB74-4057-A691-EDF590B220B9}">
      <dgm:prSet/>
      <dgm:spPr/>
      <dgm:t>
        <a:bodyPr/>
        <a:lstStyle/>
        <a:p>
          <a:endParaRPr lang="en-US"/>
        </a:p>
      </dgm:t>
    </dgm:pt>
    <dgm:pt modelId="{F77E0B98-C1C3-4E48-B690-F96DDF3136DB}" type="sibTrans" cxnId="{DA5CB241-DB74-4057-A691-EDF590B220B9}">
      <dgm:prSet/>
      <dgm:spPr/>
      <dgm:t>
        <a:bodyPr/>
        <a:lstStyle/>
        <a:p>
          <a:endParaRPr lang="en-US"/>
        </a:p>
      </dgm:t>
    </dgm:pt>
    <dgm:pt modelId="{07D70ED1-B3C9-4D0E-AFA2-359F7642A2BC}">
      <dgm:prSet/>
      <dgm:spPr/>
      <dgm:t>
        <a:bodyPr/>
        <a:lstStyle/>
        <a:p>
          <a:r>
            <a:rPr lang="en-US"/>
            <a:t>Title</a:t>
          </a:r>
        </a:p>
      </dgm:t>
    </dgm:pt>
    <dgm:pt modelId="{08EE9B9B-6DF7-43AD-9787-83722F84BE2C}" type="parTrans" cxnId="{24B5203F-1BFF-42A3-A6E3-3C2DD0C13ABD}">
      <dgm:prSet/>
      <dgm:spPr/>
      <dgm:t>
        <a:bodyPr/>
        <a:lstStyle/>
        <a:p>
          <a:endParaRPr lang="en-US"/>
        </a:p>
      </dgm:t>
    </dgm:pt>
    <dgm:pt modelId="{49CF7F57-5890-4F6C-8EEC-504890AD03D7}" type="sibTrans" cxnId="{24B5203F-1BFF-42A3-A6E3-3C2DD0C13ABD}">
      <dgm:prSet/>
      <dgm:spPr/>
      <dgm:t>
        <a:bodyPr/>
        <a:lstStyle/>
        <a:p>
          <a:endParaRPr lang="en-US"/>
        </a:p>
      </dgm:t>
    </dgm:pt>
    <dgm:pt modelId="{07434B3A-1CD2-4E47-918C-B864DB3107E1}">
      <dgm:prSet/>
      <dgm:spPr/>
      <dgm:t>
        <a:bodyPr/>
        <a:lstStyle/>
        <a:p>
          <a:r>
            <a:rPr lang="en-US"/>
            <a:t>Title I Schoolwide Plan </a:t>
          </a:r>
        </a:p>
      </dgm:t>
    </dgm:pt>
    <dgm:pt modelId="{AC53C5B0-3211-4FCE-A681-B25F0DD71C8C}" type="parTrans" cxnId="{072C1716-83EE-4A0A-8F67-912C33B968BB}">
      <dgm:prSet/>
      <dgm:spPr/>
      <dgm:t>
        <a:bodyPr/>
        <a:lstStyle/>
        <a:p>
          <a:endParaRPr lang="en-US"/>
        </a:p>
      </dgm:t>
    </dgm:pt>
    <dgm:pt modelId="{E59A3E06-962E-419B-B5D0-E1EC62A122C0}" type="sibTrans" cxnId="{072C1716-83EE-4A0A-8F67-912C33B968BB}">
      <dgm:prSet/>
      <dgm:spPr/>
      <dgm:t>
        <a:bodyPr/>
        <a:lstStyle/>
        <a:p>
          <a:endParaRPr lang="en-US"/>
        </a:p>
      </dgm:t>
    </dgm:pt>
    <dgm:pt modelId="{C89A8287-0CB5-43DA-8E09-30E887949C03}">
      <dgm:prSet/>
      <dgm:spPr/>
      <dgm:t>
        <a:bodyPr/>
        <a:lstStyle/>
        <a:p>
          <a:r>
            <a:rPr lang="en-US"/>
            <a:t>Parent</a:t>
          </a:r>
        </a:p>
      </dgm:t>
    </dgm:pt>
    <dgm:pt modelId="{F182342F-5A4D-4BE7-9587-98CA82D2C877}" type="parTrans" cxnId="{4013A3B6-19CD-4E34-9264-E6B315F90849}">
      <dgm:prSet/>
      <dgm:spPr/>
      <dgm:t>
        <a:bodyPr/>
        <a:lstStyle/>
        <a:p>
          <a:endParaRPr lang="en-US"/>
        </a:p>
      </dgm:t>
    </dgm:pt>
    <dgm:pt modelId="{DFEE2F87-FE0D-417F-AF42-07A1A5627074}" type="sibTrans" cxnId="{4013A3B6-19CD-4E34-9264-E6B315F90849}">
      <dgm:prSet/>
      <dgm:spPr/>
      <dgm:t>
        <a:bodyPr/>
        <a:lstStyle/>
        <a:p>
          <a:endParaRPr lang="en-US"/>
        </a:p>
      </dgm:t>
    </dgm:pt>
    <dgm:pt modelId="{C46D42BE-E8DA-42C5-9530-9B64FBAD349C}">
      <dgm:prSet/>
      <dgm:spPr/>
      <dgm:t>
        <a:bodyPr/>
        <a:lstStyle/>
        <a:p>
          <a:r>
            <a:rPr lang="en-US"/>
            <a:t>Parent and Family Engagement Plan </a:t>
          </a:r>
        </a:p>
      </dgm:t>
    </dgm:pt>
    <dgm:pt modelId="{401698FF-C60F-4948-851E-A768258CE028}" type="parTrans" cxnId="{6B356C6C-4F3A-4B3C-AFDF-91DA19507B37}">
      <dgm:prSet/>
      <dgm:spPr/>
      <dgm:t>
        <a:bodyPr/>
        <a:lstStyle/>
        <a:p>
          <a:endParaRPr lang="en-US"/>
        </a:p>
      </dgm:t>
    </dgm:pt>
    <dgm:pt modelId="{332A5119-C5AB-4436-9BAD-9060D711977C}" type="sibTrans" cxnId="{6B356C6C-4F3A-4B3C-AFDF-91DA19507B37}">
      <dgm:prSet/>
      <dgm:spPr/>
      <dgm:t>
        <a:bodyPr/>
        <a:lstStyle/>
        <a:p>
          <a:endParaRPr lang="en-US"/>
        </a:p>
      </dgm:t>
    </dgm:pt>
    <dgm:pt modelId="{4BE35798-F2D6-4A50-B75B-3441D07520A2}">
      <dgm:prSet/>
      <dgm:spPr/>
      <dgm:t>
        <a:bodyPr/>
        <a:lstStyle/>
        <a:p>
          <a:r>
            <a:rPr lang="en-US"/>
            <a:t>School</a:t>
          </a:r>
        </a:p>
      </dgm:t>
    </dgm:pt>
    <dgm:pt modelId="{F3406B45-8C45-4889-82C4-4BBE9607DC28}" type="parTrans" cxnId="{0AC1E0CB-5386-4A54-B261-14554D1FE885}">
      <dgm:prSet/>
      <dgm:spPr/>
      <dgm:t>
        <a:bodyPr/>
        <a:lstStyle/>
        <a:p>
          <a:endParaRPr lang="en-US"/>
        </a:p>
      </dgm:t>
    </dgm:pt>
    <dgm:pt modelId="{021BC45D-D828-448C-940C-361A0149A92E}" type="sibTrans" cxnId="{0AC1E0CB-5386-4A54-B261-14554D1FE885}">
      <dgm:prSet/>
      <dgm:spPr/>
      <dgm:t>
        <a:bodyPr/>
        <a:lstStyle/>
        <a:p>
          <a:endParaRPr lang="en-US"/>
        </a:p>
      </dgm:t>
    </dgm:pt>
    <dgm:pt modelId="{72D0ADD3-C16C-4EB7-BB89-993DF79BA003}">
      <dgm:prSet/>
      <dgm:spPr/>
      <dgm:t>
        <a:bodyPr/>
        <a:lstStyle/>
        <a:p>
          <a:r>
            <a:rPr lang="en-US"/>
            <a:t>School-Parent-Student Compact</a:t>
          </a:r>
        </a:p>
      </dgm:t>
    </dgm:pt>
    <dgm:pt modelId="{05611E5C-24D0-444D-803A-3B4F231E6035}" type="parTrans" cxnId="{7B370D1E-A714-43CB-BBA4-59C49028C604}">
      <dgm:prSet/>
      <dgm:spPr/>
      <dgm:t>
        <a:bodyPr/>
        <a:lstStyle/>
        <a:p>
          <a:endParaRPr lang="en-US"/>
        </a:p>
      </dgm:t>
    </dgm:pt>
    <dgm:pt modelId="{B8E9BC0C-D816-4623-BFCF-5DA067245B03}" type="sibTrans" cxnId="{7B370D1E-A714-43CB-BBA4-59C49028C604}">
      <dgm:prSet/>
      <dgm:spPr/>
      <dgm:t>
        <a:bodyPr/>
        <a:lstStyle/>
        <a:p>
          <a:endParaRPr lang="en-US"/>
        </a:p>
      </dgm:t>
    </dgm:pt>
    <dgm:pt modelId="{CB5CF125-274A-404E-8882-B9C619A3ED38}" type="pres">
      <dgm:prSet presAssocID="{3C0A4076-5EFA-4367-9518-E8E746F297F1}" presName="Name0" presStyleCnt="0">
        <dgm:presLayoutVars>
          <dgm:dir/>
          <dgm:animLvl val="lvl"/>
          <dgm:resizeHandles val="exact"/>
        </dgm:presLayoutVars>
      </dgm:prSet>
      <dgm:spPr/>
    </dgm:pt>
    <dgm:pt modelId="{109DD3BA-06ED-4841-BC20-5D29AFC815E6}" type="pres">
      <dgm:prSet presAssocID="{3B10FBA5-4614-40E8-8B3D-EE2A422FD84E}" presName="composite" presStyleCnt="0"/>
      <dgm:spPr/>
    </dgm:pt>
    <dgm:pt modelId="{02DC11F7-DDEC-4DD9-A98A-18F13BB2E942}" type="pres">
      <dgm:prSet presAssocID="{3B10FBA5-4614-40E8-8B3D-EE2A422FD84E}" presName="parTx" presStyleLbl="alignNode1" presStyleIdx="0" presStyleCnt="4">
        <dgm:presLayoutVars>
          <dgm:chMax val="0"/>
          <dgm:chPref val="0"/>
        </dgm:presLayoutVars>
      </dgm:prSet>
      <dgm:spPr/>
    </dgm:pt>
    <dgm:pt modelId="{75119360-EB03-4559-AA8C-5F1DF5CA6066}" type="pres">
      <dgm:prSet presAssocID="{3B10FBA5-4614-40E8-8B3D-EE2A422FD84E}" presName="desTx" presStyleLbl="alignAccFollowNode1" presStyleIdx="0" presStyleCnt="4">
        <dgm:presLayoutVars/>
      </dgm:prSet>
      <dgm:spPr/>
    </dgm:pt>
    <dgm:pt modelId="{8284F42A-87BB-480D-8FA3-EE373E88ADC7}" type="pres">
      <dgm:prSet presAssocID="{1F75E0A9-D75A-46E1-9441-AB4F89BCB1D4}" presName="space" presStyleCnt="0"/>
      <dgm:spPr/>
    </dgm:pt>
    <dgm:pt modelId="{6EE6628D-224D-4451-ABEE-EB35062AF7FA}" type="pres">
      <dgm:prSet presAssocID="{07D70ED1-B3C9-4D0E-AFA2-359F7642A2BC}" presName="composite" presStyleCnt="0"/>
      <dgm:spPr/>
    </dgm:pt>
    <dgm:pt modelId="{26C7581E-E338-471C-BC5B-24C9ADEE7665}" type="pres">
      <dgm:prSet presAssocID="{07D70ED1-B3C9-4D0E-AFA2-359F7642A2BC}" presName="parTx" presStyleLbl="alignNode1" presStyleIdx="1" presStyleCnt="4">
        <dgm:presLayoutVars>
          <dgm:chMax val="0"/>
          <dgm:chPref val="0"/>
        </dgm:presLayoutVars>
      </dgm:prSet>
      <dgm:spPr/>
    </dgm:pt>
    <dgm:pt modelId="{7DC1DD98-98C5-473B-B525-A313979C44C9}" type="pres">
      <dgm:prSet presAssocID="{07D70ED1-B3C9-4D0E-AFA2-359F7642A2BC}" presName="desTx" presStyleLbl="alignAccFollowNode1" presStyleIdx="1" presStyleCnt="4">
        <dgm:presLayoutVars/>
      </dgm:prSet>
      <dgm:spPr/>
    </dgm:pt>
    <dgm:pt modelId="{059F6B35-B537-492D-8096-14B8233E4FAE}" type="pres">
      <dgm:prSet presAssocID="{49CF7F57-5890-4F6C-8EEC-504890AD03D7}" presName="space" presStyleCnt="0"/>
      <dgm:spPr/>
    </dgm:pt>
    <dgm:pt modelId="{568E9078-37F6-4604-971D-6D61B07B1274}" type="pres">
      <dgm:prSet presAssocID="{C89A8287-0CB5-43DA-8E09-30E887949C03}" presName="composite" presStyleCnt="0"/>
      <dgm:spPr/>
    </dgm:pt>
    <dgm:pt modelId="{53F42B5F-20AB-48B6-B957-038A5A4732D8}" type="pres">
      <dgm:prSet presAssocID="{C89A8287-0CB5-43DA-8E09-30E887949C03}" presName="parTx" presStyleLbl="alignNode1" presStyleIdx="2" presStyleCnt="4">
        <dgm:presLayoutVars>
          <dgm:chMax val="0"/>
          <dgm:chPref val="0"/>
        </dgm:presLayoutVars>
      </dgm:prSet>
      <dgm:spPr/>
    </dgm:pt>
    <dgm:pt modelId="{3E22C405-D2CB-4D36-B3E7-082F8DE61626}" type="pres">
      <dgm:prSet presAssocID="{C89A8287-0CB5-43DA-8E09-30E887949C03}" presName="desTx" presStyleLbl="alignAccFollowNode1" presStyleIdx="2" presStyleCnt="4">
        <dgm:presLayoutVars/>
      </dgm:prSet>
      <dgm:spPr/>
    </dgm:pt>
    <dgm:pt modelId="{05387B9F-3815-4B35-859D-C4F833502C23}" type="pres">
      <dgm:prSet presAssocID="{DFEE2F87-FE0D-417F-AF42-07A1A5627074}" presName="space" presStyleCnt="0"/>
      <dgm:spPr/>
    </dgm:pt>
    <dgm:pt modelId="{88DE8DB9-2C29-4FE8-A536-130A16E00B4A}" type="pres">
      <dgm:prSet presAssocID="{4BE35798-F2D6-4A50-B75B-3441D07520A2}" presName="composite" presStyleCnt="0"/>
      <dgm:spPr/>
    </dgm:pt>
    <dgm:pt modelId="{A529A2B3-B965-4E67-B388-B10057DCABDE}" type="pres">
      <dgm:prSet presAssocID="{4BE35798-F2D6-4A50-B75B-3441D07520A2}" presName="parTx" presStyleLbl="alignNode1" presStyleIdx="3" presStyleCnt="4">
        <dgm:presLayoutVars>
          <dgm:chMax val="0"/>
          <dgm:chPref val="0"/>
        </dgm:presLayoutVars>
      </dgm:prSet>
      <dgm:spPr/>
    </dgm:pt>
    <dgm:pt modelId="{75C7A10E-605F-470C-BEB3-29B17A64FD73}" type="pres">
      <dgm:prSet presAssocID="{4BE35798-F2D6-4A50-B75B-3441D07520A2}" presName="desTx" presStyleLbl="alignAccFollowNode1" presStyleIdx="3" presStyleCnt="4">
        <dgm:presLayoutVars/>
      </dgm:prSet>
      <dgm:spPr/>
    </dgm:pt>
  </dgm:ptLst>
  <dgm:cxnLst>
    <dgm:cxn modelId="{072C1716-83EE-4A0A-8F67-912C33B968BB}" srcId="{07D70ED1-B3C9-4D0E-AFA2-359F7642A2BC}" destId="{07434B3A-1CD2-4E47-918C-B864DB3107E1}" srcOrd="0" destOrd="0" parTransId="{AC53C5B0-3211-4FCE-A681-B25F0DD71C8C}" sibTransId="{E59A3E06-962E-419B-B5D0-E1EC62A122C0}"/>
    <dgm:cxn modelId="{7B370D1E-A714-43CB-BBA4-59C49028C604}" srcId="{4BE35798-F2D6-4A50-B75B-3441D07520A2}" destId="{72D0ADD3-C16C-4EB7-BB89-993DF79BA003}" srcOrd="0" destOrd="0" parTransId="{05611E5C-24D0-444D-803A-3B4F231E6035}" sibTransId="{B8E9BC0C-D816-4623-BFCF-5DA067245B03}"/>
    <dgm:cxn modelId="{06C3F120-8735-414D-AC40-DCC342362E3F}" type="presOf" srcId="{4BE35798-F2D6-4A50-B75B-3441D07520A2}" destId="{A529A2B3-B965-4E67-B388-B10057DCABDE}" srcOrd="0" destOrd="0" presId="urn:microsoft.com/office/officeart/2016/7/layout/ChevronBlockProcess"/>
    <dgm:cxn modelId="{1A35452E-3CF6-44BE-8083-E62DF3D85CAC}" type="presOf" srcId="{3C0A4076-5EFA-4367-9518-E8E746F297F1}" destId="{CB5CF125-274A-404E-8882-B9C619A3ED38}" srcOrd="0" destOrd="0" presId="urn:microsoft.com/office/officeart/2016/7/layout/ChevronBlockProcess"/>
    <dgm:cxn modelId="{24B5203F-1BFF-42A3-A6E3-3C2DD0C13ABD}" srcId="{3C0A4076-5EFA-4367-9518-E8E746F297F1}" destId="{07D70ED1-B3C9-4D0E-AFA2-359F7642A2BC}" srcOrd="1" destOrd="0" parTransId="{08EE9B9B-6DF7-43AD-9787-83722F84BE2C}" sibTransId="{49CF7F57-5890-4F6C-8EEC-504890AD03D7}"/>
    <dgm:cxn modelId="{DA5CB241-DB74-4057-A691-EDF590B220B9}" srcId="{3B10FBA5-4614-40E8-8B3D-EE2A422FD84E}" destId="{FBE632E2-3C32-4936-A073-48691E81BC04}" srcOrd="0" destOrd="0" parTransId="{BEC7C82D-C848-4CE5-BA96-A839C786EABA}" sibTransId="{F77E0B98-C1C3-4E48-B690-F96DDF3136DB}"/>
    <dgm:cxn modelId="{C69B4C51-DE26-42C6-8B17-1605613E1751}" type="presOf" srcId="{C89A8287-0CB5-43DA-8E09-30E887949C03}" destId="{53F42B5F-20AB-48B6-B957-038A5A4732D8}" srcOrd="0" destOrd="0" presId="urn:microsoft.com/office/officeart/2016/7/layout/ChevronBlockProcess"/>
    <dgm:cxn modelId="{41CE4D54-8C34-48AD-A663-863C025DAFA7}" type="presOf" srcId="{3B10FBA5-4614-40E8-8B3D-EE2A422FD84E}" destId="{02DC11F7-DDEC-4DD9-A98A-18F13BB2E942}" srcOrd="0" destOrd="0" presId="urn:microsoft.com/office/officeart/2016/7/layout/ChevronBlockProcess"/>
    <dgm:cxn modelId="{D4F6195A-4CF2-4F45-8729-5EEAC807DAE2}" type="presOf" srcId="{07434B3A-1CD2-4E47-918C-B864DB3107E1}" destId="{7DC1DD98-98C5-473B-B525-A313979C44C9}" srcOrd="0" destOrd="0" presId="urn:microsoft.com/office/officeart/2016/7/layout/ChevronBlockProcess"/>
    <dgm:cxn modelId="{4BFD5C66-CABA-418E-8BE6-5FCD7E5C0304}" type="presOf" srcId="{07D70ED1-B3C9-4D0E-AFA2-359F7642A2BC}" destId="{26C7581E-E338-471C-BC5B-24C9ADEE7665}" srcOrd="0" destOrd="0" presId="urn:microsoft.com/office/officeart/2016/7/layout/ChevronBlockProcess"/>
    <dgm:cxn modelId="{6B356C6C-4F3A-4B3C-AFDF-91DA19507B37}" srcId="{C89A8287-0CB5-43DA-8E09-30E887949C03}" destId="{C46D42BE-E8DA-42C5-9530-9B64FBAD349C}" srcOrd="0" destOrd="0" parTransId="{401698FF-C60F-4948-851E-A768258CE028}" sibTransId="{332A5119-C5AB-4436-9BAD-9060D711977C}"/>
    <dgm:cxn modelId="{44BC1AA2-8BD9-4670-A655-887B230BC811}" type="presOf" srcId="{FBE632E2-3C32-4936-A073-48691E81BC04}" destId="{75119360-EB03-4559-AA8C-5F1DF5CA6066}" srcOrd="0" destOrd="0" presId="urn:microsoft.com/office/officeart/2016/7/layout/ChevronBlockProcess"/>
    <dgm:cxn modelId="{4013A3B6-19CD-4E34-9264-E6B315F90849}" srcId="{3C0A4076-5EFA-4367-9518-E8E746F297F1}" destId="{C89A8287-0CB5-43DA-8E09-30E887949C03}" srcOrd="2" destOrd="0" parTransId="{F182342F-5A4D-4BE7-9587-98CA82D2C877}" sibTransId="{DFEE2F87-FE0D-417F-AF42-07A1A5627074}"/>
    <dgm:cxn modelId="{5AD069CA-D9D0-4170-A546-8A746CFCB22E}" type="presOf" srcId="{72D0ADD3-C16C-4EB7-BB89-993DF79BA003}" destId="{75C7A10E-605F-470C-BEB3-29B17A64FD73}" srcOrd="0" destOrd="0" presId="urn:microsoft.com/office/officeart/2016/7/layout/ChevronBlockProcess"/>
    <dgm:cxn modelId="{0AC1E0CB-5386-4A54-B261-14554D1FE885}" srcId="{3C0A4076-5EFA-4367-9518-E8E746F297F1}" destId="{4BE35798-F2D6-4A50-B75B-3441D07520A2}" srcOrd="3" destOrd="0" parTransId="{F3406B45-8C45-4889-82C4-4BBE9607DC28}" sibTransId="{021BC45D-D828-448C-940C-361A0149A92E}"/>
    <dgm:cxn modelId="{0A2093F2-41E2-4507-9A54-592C80E66B7A}" srcId="{3C0A4076-5EFA-4367-9518-E8E746F297F1}" destId="{3B10FBA5-4614-40E8-8B3D-EE2A422FD84E}" srcOrd="0" destOrd="0" parTransId="{13562791-93CD-4F50-A67D-78780CCE320C}" sibTransId="{1F75E0A9-D75A-46E1-9441-AB4F89BCB1D4}"/>
    <dgm:cxn modelId="{11612AF8-7170-4569-9F69-8D1D1378F594}" type="presOf" srcId="{C46D42BE-E8DA-42C5-9530-9B64FBAD349C}" destId="{3E22C405-D2CB-4D36-B3E7-082F8DE61626}" srcOrd="0" destOrd="0" presId="urn:microsoft.com/office/officeart/2016/7/layout/ChevronBlockProcess"/>
    <dgm:cxn modelId="{3D17CE1C-3A68-4484-A8DF-27D1D6F7D49D}" type="presParOf" srcId="{CB5CF125-274A-404E-8882-B9C619A3ED38}" destId="{109DD3BA-06ED-4841-BC20-5D29AFC815E6}" srcOrd="0" destOrd="0" presId="urn:microsoft.com/office/officeart/2016/7/layout/ChevronBlockProcess"/>
    <dgm:cxn modelId="{0AE7BC04-FBE0-4035-ACE2-A4105541538F}" type="presParOf" srcId="{109DD3BA-06ED-4841-BC20-5D29AFC815E6}" destId="{02DC11F7-DDEC-4DD9-A98A-18F13BB2E942}" srcOrd="0" destOrd="0" presId="urn:microsoft.com/office/officeart/2016/7/layout/ChevronBlockProcess"/>
    <dgm:cxn modelId="{6BAC0D14-591B-461B-A5DB-D2342E2F2CD1}" type="presParOf" srcId="{109DD3BA-06ED-4841-BC20-5D29AFC815E6}" destId="{75119360-EB03-4559-AA8C-5F1DF5CA6066}" srcOrd="1" destOrd="0" presId="urn:microsoft.com/office/officeart/2016/7/layout/ChevronBlockProcess"/>
    <dgm:cxn modelId="{F45C5AAD-118E-49EB-9BA7-8E31BB03ED44}" type="presParOf" srcId="{CB5CF125-274A-404E-8882-B9C619A3ED38}" destId="{8284F42A-87BB-480D-8FA3-EE373E88ADC7}" srcOrd="1" destOrd="0" presId="urn:microsoft.com/office/officeart/2016/7/layout/ChevronBlockProcess"/>
    <dgm:cxn modelId="{4787E536-1D2F-4D58-91EC-3E3B2FBB2EE9}" type="presParOf" srcId="{CB5CF125-274A-404E-8882-B9C619A3ED38}" destId="{6EE6628D-224D-4451-ABEE-EB35062AF7FA}" srcOrd="2" destOrd="0" presId="urn:microsoft.com/office/officeart/2016/7/layout/ChevronBlockProcess"/>
    <dgm:cxn modelId="{2055735A-094F-42A0-B2A2-7CBFA5C76B2A}" type="presParOf" srcId="{6EE6628D-224D-4451-ABEE-EB35062AF7FA}" destId="{26C7581E-E338-471C-BC5B-24C9ADEE7665}" srcOrd="0" destOrd="0" presId="urn:microsoft.com/office/officeart/2016/7/layout/ChevronBlockProcess"/>
    <dgm:cxn modelId="{95F929F3-E4BE-4260-ACC9-46B6C9906C51}" type="presParOf" srcId="{6EE6628D-224D-4451-ABEE-EB35062AF7FA}" destId="{7DC1DD98-98C5-473B-B525-A313979C44C9}" srcOrd="1" destOrd="0" presId="urn:microsoft.com/office/officeart/2016/7/layout/ChevronBlockProcess"/>
    <dgm:cxn modelId="{F2F5E410-00D2-4181-905C-210541FA27F0}" type="presParOf" srcId="{CB5CF125-274A-404E-8882-B9C619A3ED38}" destId="{059F6B35-B537-492D-8096-14B8233E4FAE}" srcOrd="3" destOrd="0" presId="urn:microsoft.com/office/officeart/2016/7/layout/ChevronBlockProcess"/>
    <dgm:cxn modelId="{257DBD00-CD61-4CA7-B32B-5D29D320724E}" type="presParOf" srcId="{CB5CF125-274A-404E-8882-B9C619A3ED38}" destId="{568E9078-37F6-4604-971D-6D61B07B1274}" srcOrd="4" destOrd="0" presId="urn:microsoft.com/office/officeart/2016/7/layout/ChevronBlockProcess"/>
    <dgm:cxn modelId="{9AFD5CBC-9168-4780-AFA7-48C94EE563C2}" type="presParOf" srcId="{568E9078-37F6-4604-971D-6D61B07B1274}" destId="{53F42B5F-20AB-48B6-B957-038A5A4732D8}" srcOrd="0" destOrd="0" presId="urn:microsoft.com/office/officeart/2016/7/layout/ChevronBlockProcess"/>
    <dgm:cxn modelId="{06C5E745-B3A0-4CF7-9F35-E04D0EE17F84}" type="presParOf" srcId="{568E9078-37F6-4604-971D-6D61B07B1274}" destId="{3E22C405-D2CB-4D36-B3E7-082F8DE61626}" srcOrd="1" destOrd="0" presId="urn:microsoft.com/office/officeart/2016/7/layout/ChevronBlockProcess"/>
    <dgm:cxn modelId="{BFB5FFDA-A353-4CAC-B69F-B26A7D23C6FC}" type="presParOf" srcId="{CB5CF125-274A-404E-8882-B9C619A3ED38}" destId="{05387B9F-3815-4B35-859D-C4F833502C23}" srcOrd="5" destOrd="0" presId="urn:microsoft.com/office/officeart/2016/7/layout/ChevronBlockProcess"/>
    <dgm:cxn modelId="{C38F8C9E-1E9B-4EC1-9CAE-8A427A15F02D}" type="presParOf" srcId="{CB5CF125-274A-404E-8882-B9C619A3ED38}" destId="{88DE8DB9-2C29-4FE8-A536-130A16E00B4A}" srcOrd="6" destOrd="0" presId="urn:microsoft.com/office/officeart/2016/7/layout/ChevronBlockProcess"/>
    <dgm:cxn modelId="{03A657B1-415F-41E9-AEE1-B211A72B6523}" type="presParOf" srcId="{88DE8DB9-2C29-4FE8-A536-130A16E00B4A}" destId="{A529A2B3-B965-4E67-B388-B10057DCABDE}" srcOrd="0" destOrd="0" presId="urn:microsoft.com/office/officeart/2016/7/layout/ChevronBlockProcess"/>
    <dgm:cxn modelId="{EF4B1460-2CD9-4570-8263-A0571DF99E42}" type="presParOf" srcId="{88DE8DB9-2C29-4FE8-A536-130A16E00B4A}" destId="{75C7A10E-605F-470C-BEB3-29B17A64FD7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065C47-78FC-404C-BD89-F5181B37832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B77C3B6-0143-4103-A2F1-FFCB2F7DE1CC}">
      <dgm:prSet/>
      <dgm:spPr/>
      <dgm:t>
        <a:bodyPr/>
        <a:lstStyle/>
        <a:p>
          <a:r>
            <a:rPr lang="en-US" b="1"/>
            <a:t>When students put things in their own words, they are more likely to remember the information.</a:t>
          </a:r>
          <a:endParaRPr lang="en-US"/>
        </a:p>
      </dgm:t>
    </dgm:pt>
    <dgm:pt modelId="{8005BFDE-4421-45E0-B05E-5F202B6ACB74}" type="parTrans" cxnId="{8C1BBC52-B97F-48D4-875E-EDE71AE4D67C}">
      <dgm:prSet/>
      <dgm:spPr/>
      <dgm:t>
        <a:bodyPr/>
        <a:lstStyle/>
        <a:p>
          <a:endParaRPr lang="en-US"/>
        </a:p>
      </dgm:t>
    </dgm:pt>
    <dgm:pt modelId="{DA761DE4-69E5-47AA-9B89-0EBFC593FAA9}" type="sibTrans" cxnId="{8C1BBC52-B97F-48D4-875E-EDE71AE4D67C}">
      <dgm:prSet/>
      <dgm:spPr/>
      <dgm:t>
        <a:bodyPr/>
        <a:lstStyle/>
        <a:p>
          <a:endParaRPr lang="en-US"/>
        </a:p>
      </dgm:t>
    </dgm:pt>
    <dgm:pt modelId="{F9F213F3-9045-4570-BBBD-9B48AF612D30}">
      <dgm:prSet/>
      <dgm:spPr/>
      <dgm:t>
        <a:bodyPr/>
        <a:lstStyle/>
        <a:p>
          <a:r>
            <a:rPr lang="en-US" b="1"/>
            <a:t>It is meant to be an interactive note-taker.</a:t>
          </a:r>
          <a:endParaRPr lang="en-US"/>
        </a:p>
      </dgm:t>
    </dgm:pt>
    <dgm:pt modelId="{1ACE0E63-D0D6-43AB-BCE3-9A36AE1A28E0}" type="parTrans" cxnId="{2774A5E9-5F90-47F1-882F-4BDD09D06E07}">
      <dgm:prSet/>
      <dgm:spPr/>
      <dgm:t>
        <a:bodyPr/>
        <a:lstStyle/>
        <a:p>
          <a:endParaRPr lang="en-US"/>
        </a:p>
      </dgm:t>
    </dgm:pt>
    <dgm:pt modelId="{25E9567A-F5C0-45B5-B2DE-E25782D387DC}" type="sibTrans" cxnId="{2774A5E9-5F90-47F1-882F-4BDD09D06E07}">
      <dgm:prSet/>
      <dgm:spPr/>
      <dgm:t>
        <a:bodyPr/>
        <a:lstStyle/>
        <a:p>
          <a:endParaRPr lang="en-US"/>
        </a:p>
      </dgm:t>
    </dgm:pt>
    <dgm:pt modelId="{B495E7C8-2C0F-4188-A8F5-FD647CE3731C}" type="pres">
      <dgm:prSet presAssocID="{08065C47-78FC-404C-BD89-F5181B378324}" presName="hierChild1" presStyleCnt="0">
        <dgm:presLayoutVars>
          <dgm:chPref val="1"/>
          <dgm:dir/>
          <dgm:animOne val="branch"/>
          <dgm:animLvl val="lvl"/>
          <dgm:resizeHandles/>
        </dgm:presLayoutVars>
      </dgm:prSet>
      <dgm:spPr/>
    </dgm:pt>
    <dgm:pt modelId="{F4F7A25B-71EE-4477-8C86-F435DE979ADB}" type="pres">
      <dgm:prSet presAssocID="{3B77C3B6-0143-4103-A2F1-FFCB2F7DE1CC}" presName="hierRoot1" presStyleCnt="0"/>
      <dgm:spPr/>
    </dgm:pt>
    <dgm:pt modelId="{079AE63C-EEC1-4220-B06D-332A187801C7}" type="pres">
      <dgm:prSet presAssocID="{3B77C3B6-0143-4103-A2F1-FFCB2F7DE1CC}" presName="composite" presStyleCnt="0"/>
      <dgm:spPr/>
    </dgm:pt>
    <dgm:pt modelId="{3471AEB1-99EF-43F0-9B28-3C2FAF196FB4}" type="pres">
      <dgm:prSet presAssocID="{3B77C3B6-0143-4103-A2F1-FFCB2F7DE1CC}" presName="background" presStyleLbl="node0" presStyleIdx="0" presStyleCnt="2"/>
      <dgm:spPr/>
    </dgm:pt>
    <dgm:pt modelId="{86F8062C-3C94-49B1-841E-F8B2369E4FA0}" type="pres">
      <dgm:prSet presAssocID="{3B77C3B6-0143-4103-A2F1-FFCB2F7DE1CC}" presName="text" presStyleLbl="fgAcc0" presStyleIdx="0" presStyleCnt="2">
        <dgm:presLayoutVars>
          <dgm:chPref val="3"/>
        </dgm:presLayoutVars>
      </dgm:prSet>
      <dgm:spPr/>
    </dgm:pt>
    <dgm:pt modelId="{B09019D6-6809-4457-AC4E-A59944CEE69A}" type="pres">
      <dgm:prSet presAssocID="{3B77C3B6-0143-4103-A2F1-FFCB2F7DE1CC}" presName="hierChild2" presStyleCnt="0"/>
      <dgm:spPr/>
    </dgm:pt>
    <dgm:pt modelId="{14AB18BB-1EF0-40BC-84BF-566821BC0B21}" type="pres">
      <dgm:prSet presAssocID="{F9F213F3-9045-4570-BBBD-9B48AF612D30}" presName="hierRoot1" presStyleCnt="0"/>
      <dgm:spPr/>
    </dgm:pt>
    <dgm:pt modelId="{3EBEBAD2-9973-428F-A005-46D5AFE9F035}" type="pres">
      <dgm:prSet presAssocID="{F9F213F3-9045-4570-BBBD-9B48AF612D30}" presName="composite" presStyleCnt="0"/>
      <dgm:spPr/>
    </dgm:pt>
    <dgm:pt modelId="{957F8815-CA20-4698-9E98-62FE88733059}" type="pres">
      <dgm:prSet presAssocID="{F9F213F3-9045-4570-BBBD-9B48AF612D30}" presName="background" presStyleLbl="node0" presStyleIdx="1" presStyleCnt="2"/>
      <dgm:spPr/>
    </dgm:pt>
    <dgm:pt modelId="{268A5C74-D800-4FC5-A82E-5EEC3DF54B2C}" type="pres">
      <dgm:prSet presAssocID="{F9F213F3-9045-4570-BBBD-9B48AF612D30}" presName="text" presStyleLbl="fgAcc0" presStyleIdx="1" presStyleCnt="2">
        <dgm:presLayoutVars>
          <dgm:chPref val="3"/>
        </dgm:presLayoutVars>
      </dgm:prSet>
      <dgm:spPr/>
    </dgm:pt>
    <dgm:pt modelId="{3A98DC17-5F2C-436D-AB9D-E471AF9A5B3D}" type="pres">
      <dgm:prSet presAssocID="{F9F213F3-9045-4570-BBBD-9B48AF612D30}" presName="hierChild2" presStyleCnt="0"/>
      <dgm:spPr/>
    </dgm:pt>
  </dgm:ptLst>
  <dgm:cxnLst>
    <dgm:cxn modelId="{78C44B18-4DDE-4F5A-B34E-F5BFEA06CC32}" type="presOf" srcId="{08065C47-78FC-404C-BD89-F5181B378324}" destId="{B495E7C8-2C0F-4188-A8F5-FD647CE3731C}" srcOrd="0" destOrd="0" presId="urn:microsoft.com/office/officeart/2005/8/layout/hierarchy1"/>
    <dgm:cxn modelId="{8BACDF19-5A6A-4B0E-B57E-DF464052ED69}" type="presOf" srcId="{3B77C3B6-0143-4103-A2F1-FFCB2F7DE1CC}" destId="{86F8062C-3C94-49B1-841E-F8B2369E4FA0}" srcOrd="0" destOrd="0" presId="urn:microsoft.com/office/officeart/2005/8/layout/hierarchy1"/>
    <dgm:cxn modelId="{8C1BBC52-B97F-48D4-875E-EDE71AE4D67C}" srcId="{08065C47-78FC-404C-BD89-F5181B378324}" destId="{3B77C3B6-0143-4103-A2F1-FFCB2F7DE1CC}" srcOrd="0" destOrd="0" parTransId="{8005BFDE-4421-45E0-B05E-5F202B6ACB74}" sibTransId="{DA761DE4-69E5-47AA-9B89-0EBFC593FAA9}"/>
    <dgm:cxn modelId="{191932C7-D1AA-4D8F-9294-6A0339B0A946}" type="presOf" srcId="{F9F213F3-9045-4570-BBBD-9B48AF612D30}" destId="{268A5C74-D800-4FC5-A82E-5EEC3DF54B2C}" srcOrd="0" destOrd="0" presId="urn:microsoft.com/office/officeart/2005/8/layout/hierarchy1"/>
    <dgm:cxn modelId="{2774A5E9-5F90-47F1-882F-4BDD09D06E07}" srcId="{08065C47-78FC-404C-BD89-F5181B378324}" destId="{F9F213F3-9045-4570-BBBD-9B48AF612D30}" srcOrd="1" destOrd="0" parTransId="{1ACE0E63-D0D6-43AB-BCE3-9A36AE1A28E0}" sibTransId="{25E9567A-F5C0-45B5-B2DE-E25782D387DC}"/>
    <dgm:cxn modelId="{96B39ABF-4E84-4E4E-B3B9-AFDC90D190C7}" type="presParOf" srcId="{B495E7C8-2C0F-4188-A8F5-FD647CE3731C}" destId="{F4F7A25B-71EE-4477-8C86-F435DE979ADB}" srcOrd="0" destOrd="0" presId="urn:microsoft.com/office/officeart/2005/8/layout/hierarchy1"/>
    <dgm:cxn modelId="{6A4FB228-BC30-4623-AA7A-1FD8C0E33D0C}" type="presParOf" srcId="{F4F7A25B-71EE-4477-8C86-F435DE979ADB}" destId="{079AE63C-EEC1-4220-B06D-332A187801C7}" srcOrd="0" destOrd="0" presId="urn:microsoft.com/office/officeart/2005/8/layout/hierarchy1"/>
    <dgm:cxn modelId="{262B2491-478C-4D72-B8AE-2E53816CA91C}" type="presParOf" srcId="{079AE63C-EEC1-4220-B06D-332A187801C7}" destId="{3471AEB1-99EF-43F0-9B28-3C2FAF196FB4}" srcOrd="0" destOrd="0" presId="urn:microsoft.com/office/officeart/2005/8/layout/hierarchy1"/>
    <dgm:cxn modelId="{235272A6-F306-4353-B1C6-140F7D2A5C31}" type="presParOf" srcId="{079AE63C-EEC1-4220-B06D-332A187801C7}" destId="{86F8062C-3C94-49B1-841E-F8B2369E4FA0}" srcOrd="1" destOrd="0" presId="urn:microsoft.com/office/officeart/2005/8/layout/hierarchy1"/>
    <dgm:cxn modelId="{3675B388-C807-4AB4-9D80-3C6F7B463F01}" type="presParOf" srcId="{F4F7A25B-71EE-4477-8C86-F435DE979ADB}" destId="{B09019D6-6809-4457-AC4E-A59944CEE69A}" srcOrd="1" destOrd="0" presId="urn:microsoft.com/office/officeart/2005/8/layout/hierarchy1"/>
    <dgm:cxn modelId="{C4E01011-86EF-4968-933C-66E545F09AAD}" type="presParOf" srcId="{B495E7C8-2C0F-4188-A8F5-FD647CE3731C}" destId="{14AB18BB-1EF0-40BC-84BF-566821BC0B21}" srcOrd="1" destOrd="0" presId="urn:microsoft.com/office/officeart/2005/8/layout/hierarchy1"/>
    <dgm:cxn modelId="{96084711-8C91-490C-AC65-39F799F3DBC1}" type="presParOf" srcId="{14AB18BB-1EF0-40BC-84BF-566821BC0B21}" destId="{3EBEBAD2-9973-428F-A005-46D5AFE9F035}" srcOrd="0" destOrd="0" presId="urn:microsoft.com/office/officeart/2005/8/layout/hierarchy1"/>
    <dgm:cxn modelId="{7080B0D2-2486-4802-B5DD-B6ED4EF94FC3}" type="presParOf" srcId="{3EBEBAD2-9973-428F-A005-46D5AFE9F035}" destId="{957F8815-CA20-4698-9E98-62FE88733059}" srcOrd="0" destOrd="0" presId="urn:microsoft.com/office/officeart/2005/8/layout/hierarchy1"/>
    <dgm:cxn modelId="{AB73A6DC-2813-4D02-9C68-F6380F7498F0}" type="presParOf" srcId="{3EBEBAD2-9973-428F-A005-46D5AFE9F035}" destId="{268A5C74-D800-4FC5-A82E-5EEC3DF54B2C}" srcOrd="1" destOrd="0" presId="urn:microsoft.com/office/officeart/2005/8/layout/hierarchy1"/>
    <dgm:cxn modelId="{094BC93B-9D79-49B0-844E-46AC6BA358DA}" type="presParOf" srcId="{14AB18BB-1EF0-40BC-84BF-566821BC0B21}" destId="{3A98DC17-5F2C-436D-AB9D-E471AF9A5B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1177290" y="1425"/>
          <a:ext cx="4709160" cy="73849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71" tIns="187578" rIns="91371" bIns="187578" numCol="1" spcCol="1270" anchor="ctr" anchorCtr="0">
          <a:noAutofit/>
        </a:bodyPr>
        <a:lstStyle/>
        <a:p>
          <a:pPr marL="0" lvl="0" indent="0" algn="l" defTabSz="488950">
            <a:lnSpc>
              <a:spcPct val="90000"/>
            </a:lnSpc>
            <a:spcBef>
              <a:spcPct val="0"/>
            </a:spcBef>
            <a:spcAft>
              <a:spcPct val="35000"/>
            </a:spcAft>
            <a:buNone/>
          </a:pPr>
          <a:r>
            <a:rPr lang="en-US" sz="1100" kern="1200"/>
            <a:t>Be provided information on your child’s level of achievement on assessments in Reading/Language Arts, Writing, Mathematics, and Science. </a:t>
          </a:r>
        </a:p>
      </dsp:txBody>
      <dsp:txXfrm>
        <a:off x="1177290" y="1425"/>
        <a:ext cx="4709160" cy="738495"/>
      </dsp:txXfrm>
    </dsp:sp>
    <dsp:sp modelId="{0D6CA68F-E5ED-454D-B1FE-5DF71F8AC0B3}">
      <dsp:nvSpPr>
        <dsp:cNvPr id="0" name=""/>
        <dsp:cNvSpPr/>
      </dsp:nvSpPr>
      <dsp:spPr>
        <a:xfrm>
          <a:off x="0" y="1425"/>
          <a:ext cx="1177290" cy="73849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425"/>
        <a:ext cx="1177290" cy="738495"/>
      </dsp:txXfrm>
    </dsp:sp>
    <dsp:sp modelId="{8DDCC77A-DAE7-4E12-8E4E-66D8D2811F46}">
      <dsp:nvSpPr>
        <dsp:cNvPr id="0" name=""/>
        <dsp:cNvSpPr/>
      </dsp:nvSpPr>
      <dsp:spPr>
        <a:xfrm>
          <a:off x="1177290" y="784230"/>
          <a:ext cx="4709160" cy="73849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71" tIns="187578" rIns="91371" bIns="187578" numCol="1" spcCol="1270" anchor="ctr" anchorCtr="0">
          <a:noAutofit/>
        </a:bodyPr>
        <a:lstStyle/>
        <a:p>
          <a:pPr marL="0" lvl="0" indent="0" algn="l" defTabSz="488950">
            <a:lnSpc>
              <a:spcPct val="90000"/>
            </a:lnSpc>
            <a:spcBef>
              <a:spcPct val="0"/>
            </a:spcBef>
            <a:spcAft>
              <a:spcPct val="35000"/>
            </a:spcAft>
            <a:buNone/>
          </a:pPr>
          <a:r>
            <a:rPr lang="en-US" sz="1100" kern="1200" dirty="0"/>
            <a:t>Request and receive information on the qualifications of your child’s teacher and supplemental personnel working with your child.</a:t>
          </a:r>
        </a:p>
      </dsp:txBody>
      <dsp:txXfrm>
        <a:off x="1177290" y="784230"/>
        <a:ext cx="4709160" cy="738495"/>
      </dsp:txXfrm>
    </dsp:sp>
    <dsp:sp modelId="{418EEE20-A6D0-4CA4-A333-3B9C7168175F}">
      <dsp:nvSpPr>
        <dsp:cNvPr id="0" name=""/>
        <dsp:cNvSpPr/>
      </dsp:nvSpPr>
      <dsp:spPr>
        <a:xfrm>
          <a:off x="0" y="775183"/>
          <a:ext cx="1177290" cy="738495"/>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775183"/>
        <a:ext cx="1177290" cy="738495"/>
      </dsp:txXfrm>
    </dsp:sp>
    <dsp:sp modelId="{C6B89B84-C18F-47A6-A131-B47C2BF3021C}">
      <dsp:nvSpPr>
        <dsp:cNvPr id="0" name=""/>
        <dsp:cNvSpPr/>
      </dsp:nvSpPr>
      <dsp:spPr>
        <a:xfrm>
          <a:off x="1177290" y="1567035"/>
          <a:ext cx="4709160" cy="73849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71" tIns="187578" rIns="91371" bIns="187578" numCol="1" spcCol="1270" anchor="ctr" anchorCtr="0">
          <a:noAutofit/>
        </a:bodyPr>
        <a:lstStyle/>
        <a:p>
          <a:pPr marL="0" lvl="0" indent="0" algn="l" defTabSz="488950">
            <a:lnSpc>
              <a:spcPct val="90000"/>
            </a:lnSpc>
            <a:spcBef>
              <a:spcPct val="0"/>
            </a:spcBef>
            <a:spcAft>
              <a:spcPct val="35000"/>
            </a:spcAft>
            <a:buNone/>
          </a:pPr>
          <a:r>
            <a:rPr lang="en-US" sz="1100" kern="1200" dirty="0"/>
            <a:t>Be notified of non-highly qualified or out-of-field teachers at the school. </a:t>
          </a:r>
        </a:p>
      </dsp:txBody>
      <dsp:txXfrm>
        <a:off x="1177290" y="1567035"/>
        <a:ext cx="4709160" cy="738495"/>
      </dsp:txXfrm>
    </dsp:sp>
    <dsp:sp modelId="{2976F985-A2C3-4C59-B8B1-C49C001F0CE6}">
      <dsp:nvSpPr>
        <dsp:cNvPr id="0" name=""/>
        <dsp:cNvSpPr/>
      </dsp:nvSpPr>
      <dsp:spPr>
        <a:xfrm>
          <a:off x="0" y="1567035"/>
          <a:ext cx="1177290" cy="73849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567035"/>
        <a:ext cx="1177290" cy="738495"/>
      </dsp:txXfrm>
    </dsp:sp>
    <dsp:sp modelId="{43479D59-0A6C-4FC2-972B-04822DD5D18A}">
      <dsp:nvSpPr>
        <dsp:cNvPr id="0" name=""/>
        <dsp:cNvSpPr/>
      </dsp:nvSpPr>
      <dsp:spPr>
        <a:xfrm>
          <a:off x="1177290" y="2349840"/>
          <a:ext cx="4709160" cy="73849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71" tIns="187578" rIns="91371" bIns="187578" numCol="1" spcCol="1270" anchor="ctr" anchorCtr="0">
          <a:noAutofit/>
        </a:bodyPr>
        <a:lstStyle/>
        <a:p>
          <a:pPr marL="0" lvl="0" indent="0" algn="l" defTabSz="488950">
            <a:lnSpc>
              <a:spcPct val="90000"/>
            </a:lnSpc>
            <a:spcBef>
              <a:spcPct val="0"/>
            </a:spcBef>
            <a:spcAft>
              <a:spcPct val="35000"/>
            </a:spcAft>
            <a:buNone/>
          </a:pPr>
          <a:r>
            <a:rPr lang="en-US" sz="1100" kern="1200"/>
            <a:t>Be informed if your child is taught by a non-highly qualified teacher for four or more consecutive weeks.</a:t>
          </a:r>
        </a:p>
      </dsp:txBody>
      <dsp:txXfrm>
        <a:off x="1177290" y="2349840"/>
        <a:ext cx="4709160" cy="738495"/>
      </dsp:txXfrm>
    </dsp:sp>
    <dsp:sp modelId="{9653E162-1CC2-459B-BC79-3404DE926644}">
      <dsp:nvSpPr>
        <dsp:cNvPr id="0" name=""/>
        <dsp:cNvSpPr/>
      </dsp:nvSpPr>
      <dsp:spPr>
        <a:xfrm>
          <a:off x="0" y="2349840"/>
          <a:ext cx="1177290" cy="73849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2349840"/>
        <a:ext cx="1177290" cy="738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C11F7-DDEC-4DD9-A98A-18F13BB2E942}">
      <dsp:nvSpPr>
        <dsp:cNvPr id="0" name=""/>
        <dsp:cNvSpPr/>
      </dsp:nvSpPr>
      <dsp:spPr>
        <a:xfrm>
          <a:off x="8396" y="524875"/>
          <a:ext cx="1845662" cy="553698"/>
        </a:xfrm>
        <a:prstGeom prst="chevron">
          <a:avLst>
            <a:gd name="adj" fmla="val 30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174505" y="524875"/>
        <a:ext cx="1513444" cy="553698"/>
      </dsp:txXfrm>
    </dsp:sp>
    <dsp:sp modelId="{75119360-EB03-4559-AA8C-5F1DF5CA6066}">
      <dsp:nvSpPr>
        <dsp:cNvPr id="0" name=""/>
        <dsp:cNvSpPr/>
      </dsp:nvSpPr>
      <dsp:spPr>
        <a:xfrm>
          <a:off x="8396" y="1078574"/>
          <a:ext cx="1679553" cy="141359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School Improvement Plan (SIP)</a:t>
          </a:r>
        </a:p>
      </dsp:txBody>
      <dsp:txXfrm>
        <a:off x="8396" y="1078574"/>
        <a:ext cx="1679553" cy="1413592"/>
      </dsp:txXfrm>
    </dsp:sp>
    <dsp:sp modelId="{26C7581E-E338-471C-BC5B-24C9ADEE7665}">
      <dsp:nvSpPr>
        <dsp:cNvPr id="0" name=""/>
        <dsp:cNvSpPr/>
      </dsp:nvSpPr>
      <dsp:spPr>
        <a:xfrm>
          <a:off x="1817643" y="524875"/>
          <a:ext cx="1845662" cy="553698"/>
        </a:xfrm>
        <a:prstGeom prst="chevron">
          <a:avLst>
            <a:gd name="adj" fmla="val 30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Title</a:t>
          </a:r>
        </a:p>
      </dsp:txBody>
      <dsp:txXfrm>
        <a:off x="1983752" y="524875"/>
        <a:ext cx="1513444" cy="553698"/>
      </dsp:txXfrm>
    </dsp:sp>
    <dsp:sp modelId="{7DC1DD98-98C5-473B-B525-A313979C44C9}">
      <dsp:nvSpPr>
        <dsp:cNvPr id="0" name=""/>
        <dsp:cNvSpPr/>
      </dsp:nvSpPr>
      <dsp:spPr>
        <a:xfrm>
          <a:off x="1817643" y="1078574"/>
          <a:ext cx="1679553" cy="141359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Title I Schoolwide Plan </a:t>
          </a:r>
        </a:p>
      </dsp:txBody>
      <dsp:txXfrm>
        <a:off x="1817643" y="1078574"/>
        <a:ext cx="1679553" cy="1413592"/>
      </dsp:txXfrm>
    </dsp:sp>
    <dsp:sp modelId="{53F42B5F-20AB-48B6-B957-038A5A4732D8}">
      <dsp:nvSpPr>
        <dsp:cNvPr id="0" name=""/>
        <dsp:cNvSpPr/>
      </dsp:nvSpPr>
      <dsp:spPr>
        <a:xfrm>
          <a:off x="3626890" y="524875"/>
          <a:ext cx="1845662" cy="553698"/>
        </a:xfrm>
        <a:prstGeom prst="chevron">
          <a:avLst>
            <a:gd name="adj" fmla="val 30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Parent</a:t>
          </a:r>
        </a:p>
      </dsp:txBody>
      <dsp:txXfrm>
        <a:off x="3792999" y="524875"/>
        <a:ext cx="1513444" cy="553698"/>
      </dsp:txXfrm>
    </dsp:sp>
    <dsp:sp modelId="{3E22C405-D2CB-4D36-B3E7-082F8DE61626}">
      <dsp:nvSpPr>
        <dsp:cNvPr id="0" name=""/>
        <dsp:cNvSpPr/>
      </dsp:nvSpPr>
      <dsp:spPr>
        <a:xfrm>
          <a:off x="3626890" y="1078574"/>
          <a:ext cx="1679553" cy="1413592"/>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Parent and Family Engagement Plan </a:t>
          </a:r>
        </a:p>
      </dsp:txBody>
      <dsp:txXfrm>
        <a:off x="3626890" y="1078574"/>
        <a:ext cx="1679553" cy="1413592"/>
      </dsp:txXfrm>
    </dsp:sp>
    <dsp:sp modelId="{A529A2B3-B965-4E67-B388-B10057DCABDE}">
      <dsp:nvSpPr>
        <dsp:cNvPr id="0" name=""/>
        <dsp:cNvSpPr/>
      </dsp:nvSpPr>
      <dsp:spPr>
        <a:xfrm>
          <a:off x="5436138" y="524875"/>
          <a:ext cx="1845662" cy="553698"/>
        </a:xfrm>
        <a:prstGeom prst="chevron">
          <a:avLst>
            <a:gd name="adj" fmla="val 30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5602247" y="524875"/>
        <a:ext cx="1513444" cy="553698"/>
      </dsp:txXfrm>
    </dsp:sp>
    <dsp:sp modelId="{75C7A10E-605F-470C-BEB3-29B17A64FD73}">
      <dsp:nvSpPr>
        <dsp:cNvPr id="0" name=""/>
        <dsp:cNvSpPr/>
      </dsp:nvSpPr>
      <dsp:spPr>
        <a:xfrm>
          <a:off x="5436138" y="1078574"/>
          <a:ext cx="1679553" cy="1413592"/>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School-Parent-Student Compact</a:t>
          </a:r>
        </a:p>
      </dsp:txBody>
      <dsp:txXfrm>
        <a:off x="5436138" y="1078574"/>
        <a:ext cx="1679553" cy="1413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1AEB1-99EF-43F0-9B28-3C2FAF196FB4}">
      <dsp:nvSpPr>
        <dsp:cNvPr id="0" name=""/>
        <dsp:cNvSpPr/>
      </dsp:nvSpPr>
      <dsp:spPr>
        <a:xfrm>
          <a:off x="100718" y="459"/>
          <a:ext cx="3249596" cy="20634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8062C-3C94-49B1-841E-F8B2369E4FA0}">
      <dsp:nvSpPr>
        <dsp:cNvPr id="0" name=""/>
        <dsp:cNvSpPr/>
      </dsp:nvSpPr>
      <dsp:spPr>
        <a:xfrm>
          <a:off x="461784" y="343472"/>
          <a:ext cx="3249596" cy="20634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When students put things in their own words, they are more likely to remember the information.</a:t>
          </a:r>
          <a:endParaRPr lang="en-US" sz="2600" kern="1200"/>
        </a:p>
      </dsp:txBody>
      <dsp:txXfrm>
        <a:off x="522222" y="403910"/>
        <a:ext cx="3128720" cy="1942618"/>
      </dsp:txXfrm>
    </dsp:sp>
    <dsp:sp modelId="{957F8815-CA20-4698-9E98-62FE88733059}">
      <dsp:nvSpPr>
        <dsp:cNvPr id="0" name=""/>
        <dsp:cNvSpPr/>
      </dsp:nvSpPr>
      <dsp:spPr>
        <a:xfrm>
          <a:off x="4072448" y="459"/>
          <a:ext cx="3249596" cy="20634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A5C74-D800-4FC5-A82E-5EEC3DF54B2C}">
      <dsp:nvSpPr>
        <dsp:cNvPr id="0" name=""/>
        <dsp:cNvSpPr/>
      </dsp:nvSpPr>
      <dsp:spPr>
        <a:xfrm>
          <a:off x="4433514" y="343472"/>
          <a:ext cx="3249596" cy="20634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It is meant to be an interactive note-taker.</a:t>
          </a:r>
          <a:endParaRPr lang="en-US" sz="2600" kern="1200"/>
        </a:p>
      </dsp:txBody>
      <dsp:txXfrm>
        <a:off x="4493952" y="403910"/>
        <a:ext cx="3128720" cy="194261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9/14/23</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orms.office.com/r/r5daaMTE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t>Consider the evidence related Title I Crate, Sample of Evidence, </a:t>
            </a:r>
            <a:endParaRPr lang="en-US" dirty="0"/>
          </a:p>
        </p:txBody>
      </p:sp>
    </p:spTree>
    <p:extLst>
      <p:ext uri="{BB962C8B-B14F-4D97-AF65-F5344CB8AC3E}">
        <p14:creationId xmlns:p14="http://schemas.microsoft.com/office/powerpoint/2010/main" val="110749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13</a:t>
            </a:fld>
            <a:endParaRPr lang="en-US"/>
          </a:p>
        </p:txBody>
      </p:sp>
    </p:spTree>
    <p:extLst>
      <p:ext uri="{BB962C8B-B14F-4D97-AF65-F5344CB8AC3E}">
        <p14:creationId xmlns:p14="http://schemas.microsoft.com/office/powerpoint/2010/main" val="35130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a:p>
            <a:pPr marL="465887" indent="-323533" defTabSz="931774">
              <a:defRPr/>
            </a:pPr>
            <a:endParaRPr lang="en-US" dirty="0"/>
          </a:p>
          <a:p>
            <a:pPr marL="465887" indent="-323533" defTabSz="931774">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https://forms.office.com/r/r5daaMTENE\</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465887" indent="-323533" defTabSz="931774">
              <a:defRPr/>
            </a:pPr>
            <a:endParaRPr lang="en-US" dirty="0"/>
          </a:p>
        </p:txBody>
      </p:sp>
    </p:spTree>
    <p:extLst>
      <p:ext uri="{BB962C8B-B14F-4D97-AF65-F5344CB8AC3E}">
        <p14:creationId xmlns:p14="http://schemas.microsoft.com/office/powerpoint/2010/main" val="175842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874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880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59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It’s not always about reading difficult texts, but also about reading seemingly simpler texts in more complex ways. </a:t>
            </a: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8DD879-73E2-46BF-A50B-B38ECEE8E996}"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It’s not always about reading difficult texts, but also about reading seemingly simpler texts in more complex ways. </a:t>
            </a: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8DD879-73E2-46BF-A50B-B38ECEE8E996}" type="slidenum">
              <a:rPr lang="en-US">
                <a:cs typeface="Arial" charset="0"/>
              </a:rPr>
              <a:pPr fontAlgn="base">
                <a:spcBef>
                  <a:spcPct val="0"/>
                </a:spcBef>
                <a:spcAft>
                  <a:spcPct val="0"/>
                </a:spcAft>
              </a:pPr>
              <a:t>37</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Highlight the Title I Program here in Pinellas County.</a:t>
            </a:r>
          </a:p>
        </p:txBody>
      </p:sp>
    </p:spTree>
    <p:extLst>
      <p:ext uri="{BB962C8B-B14F-4D97-AF65-F5344CB8AC3E}">
        <p14:creationId xmlns:p14="http://schemas.microsoft.com/office/powerpoint/2010/main" val="323260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66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b="0" i="0" dirty="0">
              <a:solidFill>
                <a:srgbClr val="202124"/>
              </a:solidFill>
              <a:effectLst/>
              <a:latin typeface="Roboto" panose="02000000000000000000" pitchFamily="2" charset="0"/>
            </a:endParaRPr>
          </a:p>
        </p:txBody>
      </p:sp>
    </p:spTree>
    <p:extLst>
      <p:ext uri="{BB962C8B-B14F-4D97-AF65-F5344CB8AC3E}">
        <p14:creationId xmlns:p14="http://schemas.microsoft.com/office/powerpoint/2010/main" val="368568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227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sz="11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(insert website) to view as well as in the Parent Station located </a:t>
            </a:r>
            <a:r>
              <a:rPr lang="en-US" sz="1100" dirty="0">
                <a:solidFill>
                  <a:schemeClr val="accent3"/>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here)</a:t>
            </a:r>
            <a:r>
              <a:rPr lang="en-US" sz="1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indent="0">
              <a:buClr>
                <a:schemeClr val="accent3"/>
              </a:buClr>
              <a:buNone/>
              <a:defRPr/>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086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41894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37645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27037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8960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Tree>
    <p:extLst>
      <p:ext uri="{BB962C8B-B14F-4D97-AF65-F5344CB8AC3E}">
        <p14:creationId xmlns:p14="http://schemas.microsoft.com/office/powerpoint/2010/main" val="412984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75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840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7482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FD9D02-426E-46C9-9EE9-0DE1EF8B2838}" type="datetime1">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25286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07031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681253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9/14/23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21189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9/14/23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489891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9/14/23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434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788353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7189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9/14/23</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7309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ransition>
    <p:fade thruBlk="1"/>
  </p:transition>
  <p:hf hdr="0" ft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fldoe.org/"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edudata.fldoe.org/"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www.pcsb.org/titleone"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1.jpeg"/><Relationship Id="rId7" Type="http://schemas.openxmlformats.org/officeDocument/2006/relationships/hyperlink" Target="https://www.pcsb.org/Page/418"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pcsb.org/Page/26534" TargetMode="External"/><Relationship Id="rId5" Type="http://schemas.openxmlformats.org/officeDocument/2006/relationships/hyperlink" Target="https://www.pcsb.org/Page/459" TargetMode="External"/><Relationship Id="rId4" Type="http://schemas.openxmlformats.org/officeDocument/2006/relationships/hyperlink" Target="https://www.pcsb.org/Page/3283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dictionary.reference.com/browse/notation?s=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4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svg"/><Relationship Id="rId7"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3.svg"/><Relationship Id="rId5" Type="http://schemas.openxmlformats.org/officeDocument/2006/relationships/image" Target="../media/image39.sv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1653159" y="4367657"/>
            <a:ext cx="7834745" cy="1159800"/>
          </a:xfrm>
          <a:prstGeom prst="rect">
            <a:avLst/>
          </a:prstGeom>
        </p:spPr>
        <p:txBody>
          <a:bodyPr spcFirstLastPara="1" wrap="square" lIns="91425" tIns="91425" rIns="91425" bIns="91425" anchor="t" anchorCtr="0">
            <a:noAutofit/>
          </a:bodyPr>
          <a:lstStyle/>
          <a:p>
            <a:pPr lvl="0"/>
            <a:r>
              <a:rPr lang="en-US" altLang="en-US" dirty="0"/>
              <a:t>Title I Annual Parent Meeting</a:t>
            </a:r>
            <a:endParaRPr dirty="0"/>
          </a:p>
        </p:txBody>
      </p:sp>
      <p:sp>
        <p:nvSpPr>
          <p:cNvPr id="2" name="Rectangle 1">
            <a:extLst>
              <a:ext uri="{FF2B5EF4-FFF2-40B4-BE49-F238E27FC236}">
                <a16:creationId xmlns:a16="http://schemas.microsoft.com/office/drawing/2014/main" id="{CBA064CE-C29C-421B-BDE3-69A0DEB42C9D}"/>
              </a:ext>
            </a:extLst>
          </p:cNvPr>
          <p:cNvSpPr/>
          <p:nvPr/>
        </p:nvSpPr>
        <p:spPr>
          <a:xfrm>
            <a:off x="5281986" y="1562326"/>
            <a:ext cx="3341792" cy="1477328"/>
          </a:xfrm>
          <a:prstGeom prst="rect">
            <a:avLst/>
          </a:prstGeom>
        </p:spPr>
        <p:txBody>
          <a:bodyPr wrap="square">
            <a:spAutoFit/>
          </a:bodyPr>
          <a:lstStyle/>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Richard L. Sanders School</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Thursday, August 31, 2023</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5:30 pm</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Media Center</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Heidi </a:t>
            </a:r>
            <a:r>
              <a:rPr lang="en-US" dirty="0" err="1">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D’Ambrosio</a:t>
            </a:r>
            <a:endPar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pic>
        <p:nvPicPr>
          <p:cNvPr id="7" name="Picture 6" descr="A logo of an eagle&#10;&#10;Description automatically generated">
            <a:extLst>
              <a:ext uri="{FF2B5EF4-FFF2-40B4-BE49-F238E27FC236}">
                <a16:creationId xmlns:a16="http://schemas.microsoft.com/office/drawing/2014/main" id="{49EB8D9C-8E94-1131-3423-08D057BF3C64}"/>
              </a:ext>
            </a:extLst>
          </p:cNvPr>
          <p:cNvPicPr>
            <a:picLocks noChangeAspect="1"/>
          </p:cNvPicPr>
          <p:nvPr/>
        </p:nvPicPr>
        <p:blipFill>
          <a:blip r:embed="rId4"/>
          <a:stretch>
            <a:fillRect/>
          </a:stretch>
        </p:blipFill>
        <p:spPr>
          <a:xfrm>
            <a:off x="963550" y="944265"/>
            <a:ext cx="3376326" cy="27134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07633" y="263295"/>
            <a:ext cx="6677891" cy="8574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1119557" y="1215934"/>
            <a:ext cx="3136800" cy="2640732"/>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(Insert name of school here), teachers, staff, parents and students agree to work together to share the responsibility of helping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346578" y="1215934"/>
            <a:ext cx="3136800" cy="2335530"/>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11" name="TextBox 10">
            <a:extLst>
              <a:ext uri="{FF2B5EF4-FFF2-40B4-BE49-F238E27FC236}">
                <a16:creationId xmlns:a16="http://schemas.microsoft.com/office/drawing/2014/main" id="{6C4D5C6B-BE56-48D5-AE56-3A31682F7E51}"/>
              </a:ext>
            </a:extLst>
          </p:cNvPr>
          <p:cNvSpPr txBox="1"/>
          <p:nvPr/>
        </p:nvSpPr>
        <p:spPr>
          <a:xfrm>
            <a:off x="4816463" y="3099357"/>
            <a:ext cx="3359727" cy="1754326"/>
          </a:xfrm>
          <a:prstGeom prst="rect">
            <a:avLst/>
          </a:prstGeom>
          <a:noFill/>
        </p:spPr>
        <p:txBody>
          <a:bodyPr wrap="square" rtlCol="0">
            <a:spAutoFit/>
          </a:bodyPr>
          <a:lstStyle/>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dirty="0"/>
          </a:p>
        </p:txBody>
      </p:sp>
      <p:pic>
        <p:nvPicPr>
          <p:cNvPr id="6146" name="Picture 2" descr="What is Goal-Setting Theory?">
            <a:extLst>
              <a:ext uri="{FF2B5EF4-FFF2-40B4-BE49-F238E27FC236}">
                <a16:creationId xmlns:a16="http://schemas.microsoft.com/office/drawing/2014/main" id="{3CFC23BE-4804-9B91-BBFF-A35400F5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67" y="3551464"/>
            <a:ext cx="1494486" cy="150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80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7" name="Picture 6" descr="A paper with text and a black text&#10;&#10;Description automatically generated with medium confidence">
            <a:extLst>
              <a:ext uri="{FF2B5EF4-FFF2-40B4-BE49-F238E27FC236}">
                <a16:creationId xmlns:a16="http://schemas.microsoft.com/office/drawing/2014/main" id="{FE5D8BDE-C3A9-3449-557F-C8108DED7DF8}"/>
              </a:ext>
            </a:extLst>
          </p:cNvPr>
          <p:cNvPicPr>
            <a:picLocks noChangeAspect="1"/>
          </p:cNvPicPr>
          <p:nvPr/>
        </p:nvPicPr>
        <p:blipFill>
          <a:blip r:embed="rId3"/>
          <a:stretch>
            <a:fillRect/>
          </a:stretch>
        </p:blipFill>
        <p:spPr>
          <a:xfrm>
            <a:off x="2628235" y="0"/>
            <a:ext cx="3887529" cy="5143500"/>
          </a:xfrm>
          <a:prstGeom prst="rect">
            <a:avLst/>
          </a:prstGeom>
        </p:spPr>
      </p:pic>
    </p:spTree>
    <p:extLst>
      <p:ext uri="{BB962C8B-B14F-4D97-AF65-F5344CB8AC3E}">
        <p14:creationId xmlns:p14="http://schemas.microsoft.com/office/powerpoint/2010/main" val="370789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dirty="0">
                <a:solidFill>
                  <a:schemeClr val="tx1">
                    <a:lumMod val="75000"/>
                  </a:schemeClr>
                </a:solidFill>
              </a:rPr>
              <a:t>Parent and Family Engagement Plan (PFEP)</a:t>
            </a:r>
            <a:endParaRPr lang="en-US" dirty="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p:txBody>
          <a:bodyPr/>
          <a:lstStyle/>
          <a:p>
            <a:pPr marL="0"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endParaRPr lang="en-US" dirty="0"/>
          </a:p>
        </p:txBody>
      </p:sp>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9218" name="Picture 2" descr="Parent Training - Group - 360 Behavioral Health">
            <a:extLst>
              <a:ext uri="{FF2B5EF4-FFF2-40B4-BE49-F238E27FC236}">
                <a16:creationId xmlns:a16="http://schemas.microsoft.com/office/drawing/2014/main" id="{9F899E71-AE4D-F7D3-85F3-C08DB0614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877" y="3483429"/>
            <a:ext cx="2231361" cy="144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9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9385" r="37952" b="-1"/>
          <a:stretch/>
        </p:blipFill>
        <p:spPr bwMode="auto">
          <a:xfrm>
            <a:off x="363476" y="363474"/>
            <a:ext cx="2436391" cy="2633961"/>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3308" y="363474"/>
            <a:ext cx="812020" cy="263396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7" name="Straight Connector 2056">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2672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829" r="17278" b="-1"/>
          <a:stretch/>
        </p:blipFill>
        <p:spPr bwMode="auto">
          <a:xfrm>
            <a:off x="363474" y="3112947"/>
            <a:ext cx="3371852" cy="16738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4474970" y="363474"/>
            <a:ext cx="4305554" cy="3945479"/>
          </a:xfrm>
        </p:spPr>
        <p:txBody>
          <a:bodyPr>
            <a:normAutofit/>
          </a:bodyPr>
          <a:lstStyle/>
          <a:p>
            <a:pPr marL="0" indent="0">
              <a:buNone/>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dirty="0">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www.fldoe.org</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Progress Monitoring 3 times per year.</a:t>
            </a:r>
          </a:p>
          <a:p>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dirty="0"/>
          </a:p>
          <a:p>
            <a:r>
              <a:rPr lang="en-US" sz="1800" dirty="0">
                <a:solidFill>
                  <a:schemeClr val="tx1">
                    <a:lumMod val="75000"/>
                  </a:schemeClr>
                </a:solidFill>
              </a:rPr>
              <a:t>Florida End of Course (EOC) Assessments (Algebra 1, Biology, Civics, U.S. History, Geometry)</a:t>
            </a:r>
          </a:p>
          <a:p>
            <a:r>
              <a:rPr lang="en-US" dirty="0">
                <a:solidFill>
                  <a:schemeClr val="tx1"/>
                </a:solidFill>
              </a:rPr>
              <a:t>To learn more about state assessments visit the Florida Department of Education’s website,</a:t>
            </a:r>
            <a:r>
              <a:rPr lang="en-US" dirty="0">
                <a:solidFill>
                  <a:srgbClr val="0070C0"/>
                </a:solidFill>
                <a:latin typeface="Calibri" panose="020F0502020204030204" pitchFamily="34" charset="0"/>
              </a:rPr>
              <a:t> </a:t>
            </a:r>
            <a:r>
              <a:rPr lang="en-US" dirty="0" err="1">
                <a:solidFill>
                  <a:srgbClr val="0070C0"/>
                </a:solidFill>
                <a:latin typeface="Calibri" panose="020F0502020204030204" pitchFamily="34" charset="0"/>
              </a:rPr>
              <a:t>fldoe.org</a:t>
            </a:r>
            <a:r>
              <a:rPr lang="en-US" dirty="0">
                <a:solidFill>
                  <a:srgbClr val="0070C0"/>
                </a:solidFill>
                <a:latin typeface="Calibri" panose="020F0502020204030204" pitchFamily="34" charset="0"/>
              </a:rPr>
              <a:t>/accountability/assessments.</a:t>
            </a:r>
            <a:endParaRPr lang="en-US" dirty="0">
              <a:solidFill>
                <a:srgbClr val="0070C0"/>
              </a:solidFill>
            </a:endParaRPr>
          </a:p>
          <a:p>
            <a:endParaRPr lang="en-US" dirty="0"/>
          </a:p>
        </p:txBody>
      </p:sp>
    </p:spTree>
    <p:extLst>
      <p:ext uri="{BB962C8B-B14F-4D97-AF65-F5344CB8AC3E}">
        <p14:creationId xmlns:p14="http://schemas.microsoft.com/office/powerpoint/2010/main" val="1436533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343" name="Straight Connector 1434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345" name="Rectangle 14344">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86760"/>
            <a:ext cx="4266015" cy="161543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7FF75-3E5B-4999-AA6E-005A9C0EE359}"/>
              </a:ext>
            </a:extLst>
          </p:cNvPr>
          <p:cNvSpPr>
            <a:spLocks noGrp="1"/>
          </p:cNvSpPr>
          <p:nvPr>
            <p:ph type="title"/>
          </p:nvPr>
        </p:nvSpPr>
        <p:spPr>
          <a:xfrm>
            <a:off x="429768" y="3456431"/>
            <a:ext cx="3931920" cy="1324286"/>
          </a:xfrm>
        </p:spPr>
        <p:txBody>
          <a:bodyPr vert="horz" lIns="91440" tIns="45720" rIns="91440" bIns="45720" rtlCol="0" anchor="ctr">
            <a:normAutofit/>
          </a:bodyPr>
          <a:lstStyle/>
          <a:p>
            <a:pPr algn="r" defTabSz="914400">
              <a:spcBef>
                <a:spcPct val="0"/>
              </a:spcBef>
            </a:pPr>
            <a:r>
              <a:rPr lang="en-US" sz="3300" spc="100" dirty="0">
                <a:solidFill>
                  <a:srgbClr val="FFFFFF"/>
                </a:solidFill>
              </a:rPr>
              <a:t>Accountability </a:t>
            </a:r>
          </a:p>
        </p:txBody>
      </p:sp>
      <p:pic>
        <p:nvPicPr>
          <p:cNvPr id="14338" name="Picture 2" descr="Developing Software? Get Accountability Right First">
            <a:extLst>
              <a:ext uri="{FF2B5EF4-FFF2-40B4-BE49-F238E27FC236}">
                <a16:creationId xmlns:a16="http://schemas.microsoft.com/office/drawing/2014/main" id="{BE951C47-1F85-3939-C872-047D0504F9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8" r="1886" b="3"/>
          <a:stretch/>
        </p:blipFill>
        <p:spPr bwMode="auto">
          <a:xfrm>
            <a:off x="245660" y="241299"/>
            <a:ext cx="4266015" cy="2924811"/>
          </a:xfrm>
          <a:prstGeom prst="rect">
            <a:avLst/>
          </a:prstGeom>
          <a:noFill/>
          <a:extLst>
            <a:ext uri="{909E8E84-426E-40DD-AFC4-6F175D3DCCD1}">
              <a14:hiddenFill xmlns:a14="http://schemas.microsoft.com/office/drawing/2010/main">
                <a:solidFill>
                  <a:srgbClr val="FFFFFF"/>
                </a:solidFill>
              </a14:hiddenFill>
            </a:ext>
          </a:extLst>
        </p:spPr>
      </p:pic>
      <p:sp>
        <p:nvSpPr>
          <p:cNvPr id="14347" name="Rectangle 14346">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241299"/>
            <a:ext cx="4270376" cy="4660900"/>
          </a:xfrm>
          <a:prstGeom prst="rect">
            <a:avLst/>
          </a:prstGeom>
          <a:solidFill>
            <a:srgbClr val="4F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a:xfrm>
            <a:off x="4995798" y="731156"/>
            <a:ext cx="3543430" cy="3639271"/>
          </a:xfrm>
        </p:spPr>
        <p:txBody>
          <a:bodyPr vert="horz" lIns="45720" tIns="45720" rIns="45720" bIns="45720" rtlCol="0" anchor="ctr">
            <a:normAutofit/>
          </a:bodyPr>
          <a:lstStyle/>
          <a:p>
            <a:pPr marL="301943" lvl="1" indent="0" defTabSz="914400">
              <a:buClr>
                <a:schemeClr val="accent1"/>
              </a:buClr>
              <a:buNone/>
            </a:pPr>
            <a:r>
              <a:rPr lang="en-US" altLang="en-US" dirty="0">
                <a:solidFill>
                  <a:srgbClr val="FFFFFF"/>
                </a:solidFill>
              </a:rPr>
              <a:t>School Report Cards </a:t>
            </a:r>
          </a:p>
          <a:p>
            <a:pPr marL="301943" lvl="1" indent="0" defTabSz="914400">
              <a:buClr>
                <a:schemeClr val="accent1"/>
              </a:buClr>
              <a:buNone/>
            </a:pPr>
            <a:endParaRPr lang="en-US" altLang="en-US" dirty="0">
              <a:solidFill>
                <a:srgbClr val="FFFFFF"/>
              </a:solidFill>
            </a:endParaRPr>
          </a:p>
          <a:p>
            <a:pPr lvl="1" defTabSz="914400">
              <a:buClr>
                <a:schemeClr val="accent1"/>
              </a:buClr>
            </a:pPr>
            <a:r>
              <a:rPr lang="en-US" altLang="en-US" dirty="0">
                <a:solidFill>
                  <a:srgbClr val="FFFFFF"/>
                </a:solidFill>
              </a:rPr>
              <a:t>School Grade and Overview</a:t>
            </a:r>
          </a:p>
          <a:p>
            <a:pPr lvl="1" defTabSz="914400">
              <a:buClr>
                <a:schemeClr val="accent1"/>
              </a:buClr>
            </a:pPr>
            <a:r>
              <a:rPr lang="en-US" altLang="en-US" dirty="0">
                <a:solidFill>
                  <a:srgbClr val="FFFFFF"/>
                </a:solidFill>
              </a:rPr>
              <a:t>Population and Enrollment </a:t>
            </a:r>
          </a:p>
          <a:p>
            <a:pPr lvl="1" defTabSz="914400">
              <a:buClr>
                <a:schemeClr val="accent1"/>
              </a:buClr>
            </a:pPr>
            <a:r>
              <a:rPr lang="en-US" altLang="en-US" dirty="0">
                <a:solidFill>
                  <a:srgbClr val="FFFFFF"/>
                </a:solidFill>
              </a:rPr>
              <a:t>Assessments – Academic Achievement, Growth, and Population</a:t>
            </a:r>
          </a:p>
          <a:p>
            <a:pPr lvl="1" defTabSz="914400">
              <a:buClr>
                <a:schemeClr val="accent1"/>
              </a:buClr>
            </a:pPr>
            <a:r>
              <a:rPr lang="en-US" altLang="en-US" dirty="0">
                <a:solidFill>
                  <a:srgbClr val="FFFFFF"/>
                </a:solidFill>
              </a:rPr>
              <a:t>Assessments – English Language Learners </a:t>
            </a:r>
          </a:p>
          <a:p>
            <a:pPr lvl="1" defTabSz="914400">
              <a:buClr>
                <a:schemeClr val="accent1"/>
              </a:buClr>
            </a:pPr>
            <a:r>
              <a:rPr lang="en-US" altLang="en-US" dirty="0">
                <a:solidFill>
                  <a:srgbClr val="FFFFFF"/>
                </a:solidFill>
              </a:rPr>
              <a:t>Graduation and Beyond</a:t>
            </a:r>
          </a:p>
          <a:p>
            <a:pPr lvl="1" defTabSz="914400">
              <a:buClr>
                <a:schemeClr val="accent1"/>
              </a:buClr>
            </a:pPr>
            <a:r>
              <a:rPr lang="en-US" altLang="en-US" dirty="0">
                <a:solidFill>
                  <a:srgbClr val="FFFFFF"/>
                </a:solidFill>
              </a:rPr>
              <a:t>Educator Qualifications and Equity </a:t>
            </a:r>
          </a:p>
          <a:p>
            <a:pPr lvl="1" defTabSz="914400">
              <a:buClr>
                <a:schemeClr val="accent1"/>
              </a:buClr>
            </a:pPr>
            <a:r>
              <a:rPr lang="en-US" altLang="en-US" dirty="0">
                <a:solidFill>
                  <a:srgbClr val="FFFFFF"/>
                </a:solidFill>
              </a:rPr>
              <a:t>Long-Term Goals and Interim Progress</a:t>
            </a:r>
          </a:p>
          <a:p>
            <a:pPr lvl="1" defTabSz="914400">
              <a:buClr>
                <a:schemeClr val="accent1"/>
              </a:buClr>
            </a:pPr>
            <a:r>
              <a:rPr lang="en-US" altLang="en-US" dirty="0">
                <a:solidFill>
                  <a:srgbClr val="FFFFFF"/>
                </a:solidFill>
              </a:rPr>
              <a:t>Accelerated Course Enrollment </a:t>
            </a:r>
          </a:p>
          <a:p>
            <a:pPr lvl="1" defTabSz="914400">
              <a:buClr>
                <a:schemeClr val="accent1"/>
              </a:buClr>
            </a:pPr>
            <a:r>
              <a:rPr lang="en-US" altLang="en-US" dirty="0">
                <a:solidFill>
                  <a:srgbClr val="FFFFFF"/>
                </a:solidFill>
              </a:rPr>
              <a:t>Per-Pupil Expenditures </a:t>
            </a:r>
          </a:p>
          <a:p>
            <a:pPr lvl="1" defTabSz="914400">
              <a:buClr>
                <a:schemeClr val="accent1"/>
              </a:buClr>
            </a:pPr>
            <a:r>
              <a:rPr lang="en-US" altLang="en-US" dirty="0">
                <a:solidFill>
                  <a:srgbClr val="FFFFFF"/>
                </a:solidFill>
              </a:rPr>
              <a:t>National Data</a:t>
            </a:r>
          </a:p>
          <a:p>
            <a:pPr lvl="1" defTabSz="914400">
              <a:buClr>
                <a:schemeClr val="accent1"/>
              </a:buClr>
            </a:pPr>
            <a:endParaRPr lang="en-US" altLang="en-US" dirty="0">
              <a:solidFill>
                <a:srgbClr val="FFFFFF"/>
              </a:solidFill>
            </a:endParaRPr>
          </a:p>
          <a:p>
            <a:pPr marL="301943" lvl="1" indent="0" defTabSz="914400">
              <a:buClr>
                <a:schemeClr val="accent1"/>
              </a:buClr>
              <a:buNone/>
            </a:pPr>
            <a:r>
              <a:rPr lang="en-US" altLang="en-US" dirty="0">
                <a:solidFill>
                  <a:srgbClr val="FFFFFF"/>
                </a:solidFill>
              </a:rPr>
              <a:t>Available online at </a:t>
            </a:r>
            <a:r>
              <a:rPr lang="en-US" dirty="0">
                <a:solidFill>
                  <a:srgbClr val="FFFFFF"/>
                </a:solidFill>
                <a:hlinkClick r:id="rId3"/>
              </a:rPr>
              <a:t>https://edudata.fldoe.org/</a:t>
            </a:r>
            <a:r>
              <a:rPr lang="en-US" altLang="en-US" dirty="0">
                <a:solidFill>
                  <a:srgbClr val="FFFFFF"/>
                </a:solidFill>
              </a:rPr>
              <a:t> </a:t>
            </a:r>
            <a:r>
              <a:rPr lang="en-US" dirty="0">
                <a:solidFill>
                  <a:srgbClr val="FFFFFF"/>
                </a:solidFill>
              </a:rPr>
              <a:t>or Front Office </a:t>
            </a:r>
          </a:p>
          <a:p>
            <a:pPr defTabSz="914400">
              <a:buClr>
                <a:schemeClr val="accent1"/>
              </a:buClr>
            </a:pPr>
            <a:endParaRPr lang="en-US" dirty="0">
              <a:solidFill>
                <a:srgbClr val="FFFFFF"/>
              </a:solidFill>
            </a:endParaRPr>
          </a:p>
        </p:txBody>
      </p:sp>
      <p:sp>
        <p:nvSpPr>
          <p:cNvPr id="4" name="Slide Number Placeholder 3">
            <a:extLst>
              <a:ext uri="{FF2B5EF4-FFF2-40B4-BE49-F238E27FC236}">
                <a16:creationId xmlns:a16="http://schemas.microsoft.com/office/drawing/2014/main" id="{4ECECAAD-40EC-4BB2-BD2C-5F687F8DB44B}"/>
              </a:ext>
            </a:extLst>
          </p:cNvPr>
          <p:cNvSpPr>
            <a:spLocks noGrp="1"/>
          </p:cNvSpPr>
          <p:nvPr>
            <p:ph type="sldNum" idx="12"/>
          </p:nvPr>
        </p:nvSpPr>
        <p:spPr>
          <a:xfrm>
            <a:off x="8127999" y="4901367"/>
            <a:ext cx="730251" cy="205740"/>
          </a:xfrm>
        </p:spPr>
        <p:txBody>
          <a:bodyPr vert="horz" lIns="91440" tIns="45720" rIns="91440" bIns="45720" rtlCol="0" anchor="ctr">
            <a:normAutofit lnSpcReduction="10000"/>
          </a:bodyPr>
          <a:lstStyle/>
          <a:p>
            <a:pPr lvl="0" indent="0" defTabSz="914400">
              <a:lnSpc>
                <a:spcPct val="90000"/>
              </a:lnSpc>
              <a:spcBef>
                <a:spcPts val="0"/>
              </a:spcBef>
              <a:spcAft>
                <a:spcPts val="600"/>
              </a:spcAft>
              <a:buNone/>
            </a:pPr>
            <a:fld id="{00000000-1234-1234-1234-123412341234}" type="slidenum">
              <a:rPr lang="en-US" sz="300" smtClean="0"/>
              <a:pPr lvl="0" indent="0" defTabSz="914400">
                <a:lnSpc>
                  <a:spcPct val="90000"/>
                </a:lnSpc>
                <a:spcBef>
                  <a:spcPts val="0"/>
                </a:spcBef>
                <a:spcAft>
                  <a:spcPts val="600"/>
                </a:spcAft>
                <a:buNone/>
              </a:pPr>
              <a:t>14</a:t>
            </a:fld>
            <a:endParaRPr lang="en-US" sz="300"/>
          </a:p>
        </p:txBody>
      </p:sp>
    </p:spTree>
    <p:extLst>
      <p:ext uri="{BB962C8B-B14F-4D97-AF65-F5344CB8AC3E}">
        <p14:creationId xmlns:p14="http://schemas.microsoft.com/office/powerpoint/2010/main" val="3557818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86" name="Straight Connector 7185">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a:xfrm>
            <a:off x="768096" y="438912"/>
            <a:ext cx="4426545" cy="1124712"/>
          </a:xfrm>
        </p:spPr>
        <p:txBody>
          <a:bodyPr vert="horz" lIns="91440" tIns="45720" rIns="91440" bIns="45720" rtlCol="0" anchor="ctr">
            <a:normAutofit/>
          </a:bodyPr>
          <a:lstStyle/>
          <a:p>
            <a:pPr defTabSz="914400">
              <a:spcBef>
                <a:spcPct val="0"/>
              </a:spcBef>
            </a:pPr>
            <a:r>
              <a:rPr lang="en-US" altLang="en-US" sz="3900" spc="100"/>
              <a:t>Parent Advisory Council (PAC)</a:t>
            </a:r>
            <a:endParaRPr lang="en-US" sz="3900" spc="100"/>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768096" y="1714500"/>
            <a:ext cx="4426545" cy="2948940"/>
          </a:xfrm>
        </p:spPr>
        <p:txBody>
          <a:bodyPr vert="horz" lIns="45720" tIns="45720" rIns="45720" bIns="45720" rtlCol="0">
            <a:normAutofit/>
          </a:bodyPr>
          <a:lstStyle/>
          <a:p>
            <a:pPr defTabSz="914400">
              <a:buClr>
                <a:schemeClr val="accent1"/>
              </a:buClr>
              <a:buFont typeface="Arial" panose="020B0604020202020204" pitchFamily="34" charset="0"/>
              <a:buChar char="•"/>
              <a:defRPr/>
            </a:pPr>
            <a:r>
              <a:rPr lang="en-US" sz="1300">
                <a:solidFill>
                  <a:schemeClr val="tx1"/>
                </a:solidFill>
              </a:rPr>
              <a:t>The District has a Parent and Family Engagement Plan. The summary of the plan is in the Title I School &amp; Family Partnership Overview.</a:t>
            </a:r>
          </a:p>
          <a:p>
            <a:pPr defTabSz="914400">
              <a:buClr>
                <a:schemeClr val="accent1"/>
              </a:buClr>
              <a:buFont typeface="Arial" panose="020B0604020202020204" pitchFamily="34" charset="0"/>
              <a:buChar char="•"/>
              <a:defRPr/>
            </a:pPr>
            <a:r>
              <a:rPr lang="en-US" sz="1300">
                <a:solidFill>
                  <a:schemeClr val="tx1"/>
                </a:solidFill>
              </a:rPr>
              <a:t>You may access the full plan at </a:t>
            </a:r>
            <a:r>
              <a:rPr lang="en-US" sz="1300">
                <a:solidFill>
                  <a:schemeClr val="tx1"/>
                </a:solidFill>
                <a:hlinkClick r:id="rId3"/>
              </a:rPr>
              <a:t>www.pcsb.org/titleone</a:t>
            </a:r>
            <a:endParaRPr lang="en-US" sz="1300">
              <a:solidFill>
                <a:schemeClr val="tx1"/>
              </a:solidFill>
            </a:endParaRPr>
          </a:p>
          <a:p>
            <a:pPr defTabSz="914400">
              <a:buClr>
                <a:schemeClr val="accent1"/>
              </a:buClr>
              <a:buFont typeface="Arial" panose="020B0604020202020204" pitchFamily="34" charset="0"/>
              <a:buChar char="•"/>
              <a:defRPr/>
            </a:pPr>
            <a:r>
              <a:rPr lang="en-US" sz="1300">
                <a:solidFill>
                  <a:schemeClr val="tx1"/>
                </a:solidFill>
              </a:rPr>
              <a:t>The Parent Advisory Council (PAC) is responsible for reviewing and revising the District PFEP.  </a:t>
            </a:r>
          </a:p>
          <a:p>
            <a:pPr defTabSz="914400">
              <a:buClr>
                <a:schemeClr val="accent1"/>
              </a:buClr>
              <a:buFont typeface="Arial" panose="020B0604020202020204" pitchFamily="34" charset="0"/>
              <a:buChar char="•"/>
              <a:defRPr/>
            </a:pPr>
            <a:r>
              <a:rPr lang="en-US" sz="1300">
                <a:solidFill>
                  <a:schemeClr val="tx1"/>
                </a:solidFill>
              </a:rPr>
              <a:t>PAC will meet virtually or in-person with the district’s Title I staff.</a:t>
            </a:r>
          </a:p>
          <a:p>
            <a:pPr defTabSz="914400">
              <a:buClr>
                <a:schemeClr val="accent1"/>
              </a:buClr>
              <a:buFont typeface="Arial" panose="020B0604020202020204" pitchFamily="34" charset="0"/>
              <a:buChar char="•"/>
              <a:defRPr/>
            </a:pPr>
            <a:r>
              <a:rPr lang="en-US" sz="1300">
                <a:solidFill>
                  <a:schemeClr val="tx1"/>
                </a:solidFill>
              </a:rPr>
              <a:t>Each school is committed to having at least one member representative on PAC. </a:t>
            </a:r>
          </a:p>
          <a:p>
            <a:pPr defTabSz="914400">
              <a:buClr>
                <a:schemeClr val="accent1"/>
              </a:buClr>
              <a:buFont typeface="Arial" panose="020B0604020202020204" pitchFamily="34" charset="0"/>
              <a:buChar char="•"/>
              <a:defRPr/>
            </a:pPr>
            <a:r>
              <a:rPr lang="en-US" sz="1300">
                <a:solidFill>
                  <a:schemeClr val="tx1"/>
                </a:solidFill>
              </a:rPr>
              <a:t>PAC meets twice a year, if you are interested in representing our school please notify, Insert contact person</a:t>
            </a:r>
          </a:p>
          <a:p>
            <a:pPr defTabSz="914400">
              <a:buClr>
                <a:schemeClr val="accent1"/>
              </a:buClr>
            </a:pPr>
            <a:endParaRPr lang="en-US" sz="1300">
              <a:solidFill>
                <a:schemeClr val="tx1"/>
              </a:solidFill>
            </a:endParaRPr>
          </a:p>
        </p:txBody>
      </p:sp>
      <p:pic>
        <p:nvPicPr>
          <p:cNvPr id="7170" name="Picture 2" descr="Parent Advisory Council meeting will be held Tuesday | Natchitoches Parish  Journal">
            <a:extLst>
              <a:ext uri="{FF2B5EF4-FFF2-40B4-BE49-F238E27FC236}">
                <a16:creationId xmlns:a16="http://schemas.microsoft.com/office/drawing/2014/main" id="{45BF99EE-D701-20E6-733D-B4524264C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0"/>
          <a:stretch/>
        </p:blipFill>
        <p:spPr bwMode="auto">
          <a:xfrm>
            <a:off x="5664200" y="3058668"/>
            <a:ext cx="2999740" cy="16047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a:lnSpc>
                <a:spcPct val="90000"/>
              </a:lnSpc>
              <a:spcBef>
                <a:spcPts val="0"/>
              </a:spcBef>
              <a:spcAft>
                <a:spcPts val="600"/>
              </a:spcAft>
              <a:buNone/>
            </a:pPr>
            <a:fld id="{00000000-1234-1234-1234-123412341234}" type="slidenum">
              <a:rPr lang="en-US" sz="300" kern="1200" dirty="0">
                <a:solidFill>
                  <a:schemeClr val="tx1">
                    <a:lumMod val="95000"/>
                    <a:lumOff val="5000"/>
                  </a:schemeClr>
                </a:solidFill>
                <a:latin typeface="+mj-lt"/>
                <a:ea typeface="+mn-ea"/>
                <a:cs typeface="+mn-cs"/>
              </a:rPr>
              <a:pPr lvl="0" indent="0">
                <a:lnSpc>
                  <a:spcPct val="90000"/>
                </a:lnSpc>
                <a:spcBef>
                  <a:spcPts val="0"/>
                </a:spcBef>
                <a:spcAft>
                  <a:spcPts val="600"/>
                </a:spcAft>
                <a:buNone/>
              </a:pPr>
              <a:t>15</a:t>
            </a:fld>
            <a:endParaRPr lang="en-US" sz="300" kern="1200" dirty="0">
              <a:solidFill>
                <a:schemeClr val="tx1">
                  <a:lumMod val="95000"/>
                  <a:lumOff val="5000"/>
                </a:schemeClr>
              </a:solidFill>
              <a:latin typeface="+mj-lt"/>
              <a:ea typeface="+mn-ea"/>
              <a:cs typeface="+mn-cs"/>
            </a:endParaRPr>
          </a:p>
        </p:txBody>
      </p:sp>
      <p:pic>
        <p:nvPicPr>
          <p:cNvPr id="7" name="Picture 6" descr="A qr code with a person and a couple of children&#10;&#10;Description automatically generated">
            <a:extLst>
              <a:ext uri="{FF2B5EF4-FFF2-40B4-BE49-F238E27FC236}">
                <a16:creationId xmlns:a16="http://schemas.microsoft.com/office/drawing/2014/main" id="{CD5CC686-DF85-D712-43B1-59090D9C98C8}"/>
              </a:ext>
            </a:extLst>
          </p:cNvPr>
          <p:cNvPicPr>
            <a:picLocks noChangeAspect="1"/>
          </p:cNvPicPr>
          <p:nvPr/>
        </p:nvPicPr>
        <p:blipFill>
          <a:blip r:embed="rId5"/>
          <a:stretch>
            <a:fillRect/>
          </a:stretch>
        </p:blipFill>
        <p:spPr>
          <a:xfrm>
            <a:off x="5326789" y="556393"/>
            <a:ext cx="3531461" cy="2502275"/>
          </a:xfrm>
          <a:prstGeom prst="rect">
            <a:avLst/>
          </a:prstGeom>
        </p:spPr>
      </p:pic>
    </p:spTree>
    <p:extLst>
      <p:ext uri="{BB962C8B-B14F-4D97-AF65-F5344CB8AC3E}">
        <p14:creationId xmlns:p14="http://schemas.microsoft.com/office/powerpoint/2010/main" val="3409058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3" name="Google Shape;223;p26"/>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21" name="Google Shape;221;p26"/>
          <p:cNvSpPr txBox="1">
            <a:spLocks noGrp="1"/>
          </p:cNvSpPr>
          <p:nvPr>
            <p:ph type="subTitle" idx="4294967295"/>
          </p:nvPr>
        </p:nvSpPr>
        <p:spPr>
          <a:xfrm>
            <a:off x="1102290" y="1892863"/>
            <a:ext cx="7926985" cy="2127992"/>
          </a:xfrm>
          <a:prstGeom prst="rect">
            <a:avLst/>
          </a:prstGeom>
        </p:spPr>
        <p:txBody>
          <a:bodyPr spcFirstLastPara="1" wrap="square" lIns="91425" tIns="91425" rIns="91425" bIns="91425" anchor="t" anchorCtr="0">
            <a:noAutofit/>
          </a:bodyPr>
          <a:lstStyle/>
          <a:p>
            <a:pPr marL="0" indent="0">
              <a:lnSpc>
                <a:spcPct val="90000"/>
              </a:lnSpc>
              <a:buNone/>
            </a:pPr>
            <a:r>
              <a:rPr lang="en-US" altLang="en-US" dirty="0">
                <a:solidFill>
                  <a:schemeClr val="tx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Art and Literacy Night – November 30, 2023 at 5:30 pm</a:t>
            </a:r>
          </a:p>
          <a:p>
            <a:pPr marL="0" indent="0">
              <a:lnSpc>
                <a:spcPct val="90000"/>
              </a:lnSpc>
              <a:buNone/>
            </a:pPr>
            <a:r>
              <a:rPr lang="en-US" altLang="en-US" dirty="0">
                <a:solidFill>
                  <a:schemeClr val="tx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SAC meetings – 3</a:t>
            </a:r>
            <a:r>
              <a:rPr lang="en-US" altLang="en-US" baseline="30000" dirty="0">
                <a:solidFill>
                  <a:schemeClr val="tx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rd</a:t>
            </a:r>
            <a:r>
              <a:rPr lang="en-US" altLang="en-US" dirty="0">
                <a:solidFill>
                  <a:schemeClr val="tx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Tuesday, every other month, September 19, 2023 at 9:00 am</a:t>
            </a:r>
          </a:p>
          <a:p>
            <a:pPr marL="0" indent="0">
              <a:lnSpc>
                <a:spcPct val="90000"/>
              </a:lnSpc>
              <a:buNone/>
            </a:pPr>
            <a:r>
              <a:rPr lang="en-US" altLang="en-US" dirty="0">
                <a:solidFill>
                  <a:schemeClr val="tx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Academy Webinars….TBD</a:t>
            </a:r>
          </a:p>
          <a:p>
            <a:pPr marL="0" lvl="0" indent="0" algn="l" rtl="0">
              <a:spcBef>
                <a:spcPts val="600"/>
              </a:spcBef>
              <a:spcAft>
                <a:spcPts val="0"/>
              </a:spcAft>
              <a:buNone/>
            </a:pPr>
            <a:endParaRPr sz="2400" dirty="0">
              <a:solidFill>
                <a:schemeClr val="lt1"/>
              </a:solidFill>
            </a:endParaRPr>
          </a:p>
        </p:txBody>
      </p:sp>
      <p:sp>
        <p:nvSpPr>
          <p:cNvPr id="222" name="Google Shape;222;p26"/>
          <p:cNvSpPr/>
          <p:nvPr/>
        </p:nvSpPr>
        <p:spPr>
          <a:xfrm>
            <a:off x="0" y="2008388"/>
            <a:ext cx="940500" cy="668700"/>
          </a:xfrm>
          <a:prstGeom prst="rightArrow">
            <a:avLst>
              <a:gd name="adj1" fmla="val 61815"/>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6" name="Picture 4" descr="Save The Date Rainbow Typography Banner Stock Illustration - Download Image  Now - Save The Date - Short Phrase, Making a Reservation, Party - Social  Event - iStock">
            <a:extLst>
              <a:ext uri="{FF2B5EF4-FFF2-40B4-BE49-F238E27FC236}">
                <a16:creationId xmlns:a16="http://schemas.microsoft.com/office/drawing/2014/main" id="{54526F24-0E00-CF5E-E723-5E1DD9228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216822"/>
            <a:ext cx="3905250" cy="117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73768" y="3837566"/>
            <a:ext cx="2200805" cy="11972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1191042" y="1390703"/>
            <a:ext cx="3471110" cy="1869743"/>
          </a:xfrm>
          <a:prstGeom prst="rect">
            <a:avLst/>
          </a:prstGeom>
          <a:noFill/>
        </p:spPr>
        <p:txBody>
          <a:bodyPr wrap="square" rtlCol="0">
            <a:spAutoFit/>
          </a:bodyPr>
          <a:lstStyle/>
          <a:p>
            <a:r>
              <a:rPr lang="en-US" sz="1050" b="1" dirty="0">
                <a:solidFill>
                  <a:srgbClr val="032B5B"/>
                </a:solidFill>
                <a:latin typeface="Open Sans Condensed"/>
              </a:rPr>
              <a:t>Learning at Home Family Resources - </a:t>
            </a:r>
            <a:r>
              <a:rPr lang="en-US" sz="1050" u="sng" dirty="0">
                <a:hlinkClick r:id="rId4"/>
              </a:rPr>
              <a:t>https://www.pcsb.org/Page/32836</a:t>
            </a:r>
            <a:endParaRPr lang="en-US" sz="1050" u="sng" dirty="0"/>
          </a:p>
          <a:p>
            <a:endParaRPr lang="en-US" sz="1050" b="1" dirty="0">
              <a:solidFill>
                <a:srgbClr val="032B5B"/>
              </a:solidFill>
              <a:latin typeface="Open Sans Condensed"/>
            </a:endParaRPr>
          </a:p>
          <a:p>
            <a:r>
              <a:rPr lang="en-US" sz="1050" b="1" dirty="0">
                <a:solidFill>
                  <a:srgbClr val="032B5B"/>
                </a:solidFill>
                <a:latin typeface="Open Sans Condensed"/>
              </a:rPr>
              <a:t>Volunteer in a Pinellas County School - </a:t>
            </a:r>
            <a:r>
              <a:rPr lang="en-US" sz="1050" i="1" dirty="0">
                <a:hlinkClick r:id="rId5"/>
              </a:rPr>
              <a:t>htt</a:t>
            </a:r>
            <a:r>
              <a:rPr lang="en-US" sz="1050" dirty="0">
                <a:hlinkClick r:id="rId5"/>
              </a:rPr>
              <a:t>ps://www.pcsb.org/Page/459</a:t>
            </a:r>
            <a:endParaRPr lang="en-US" sz="1050" dirty="0"/>
          </a:p>
          <a:p>
            <a:r>
              <a:rPr lang="en-US" sz="1050" b="1" dirty="0">
                <a:solidFill>
                  <a:srgbClr val="032B5B"/>
                </a:solidFill>
                <a:latin typeface="Open Sans Condensed"/>
              </a:rPr>
              <a:t> </a:t>
            </a:r>
          </a:p>
          <a:p>
            <a:r>
              <a:rPr lang="en-US" sz="1050" b="1" dirty="0">
                <a:solidFill>
                  <a:srgbClr val="032B5B"/>
                </a:solidFill>
                <a:latin typeface="Open Sans Condensed"/>
              </a:rPr>
              <a:t>Parent Academy POWER HOURS Webinars - </a:t>
            </a:r>
            <a:r>
              <a:rPr lang="en-US" sz="1050" dirty="0">
                <a:hlinkClick r:id="rId6"/>
              </a:rPr>
              <a:t>https://www.pcsb.org/Page/26534</a:t>
            </a:r>
            <a:endParaRPr lang="en-US" sz="1050" dirty="0"/>
          </a:p>
          <a:p>
            <a:endParaRPr lang="en-US" sz="1050" dirty="0"/>
          </a:p>
          <a:p>
            <a:r>
              <a:rPr lang="en-US" sz="1050" b="1" dirty="0">
                <a:solidFill>
                  <a:srgbClr val="032B5B"/>
                </a:solidFill>
                <a:latin typeface="Open Sans Condensed"/>
              </a:rPr>
              <a:t>Partnerships - </a:t>
            </a:r>
            <a:r>
              <a:rPr lang="en-US" sz="1050" dirty="0">
                <a:hlinkClick r:id="rId7"/>
              </a:rPr>
              <a:t>https://www.pcsb.org/Page/418</a:t>
            </a:r>
            <a:endParaRPr lang="en-US" sz="1050" dirty="0"/>
          </a:p>
          <a:p>
            <a:endParaRPr lang="en-US" sz="1050" b="1" dirty="0">
              <a:solidFill>
                <a:srgbClr val="032B5B"/>
              </a:solidFill>
              <a:latin typeface="Open Sans Condensed"/>
            </a:endParaRPr>
          </a:p>
        </p:txBody>
      </p:sp>
      <p:pic>
        <p:nvPicPr>
          <p:cNvPr id="4" name="Picture 3">
            <a:extLst>
              <a:ext uri="{FF2B5EF4-FFF2-40B4-BE49-F238E27FC236}">
                <a16:creationId xmlns:a16="http://schemas.microsoft.com/office/drawing/2014/main" id="{6B029BD7-3249-4932-82E8-F6ACE85C46E3}"/>
              </a:ext>
            </a:extLst>
          </p:cNvPr>
          <p:cNvPicPr>
            <a:picLocks noChangeAspect="1"/>
          </p:cNvPicPr>
          <p:nvPr/>
        </p:nvPicPr>
        <p:blipFill>
          <a:blip r:embed="rId8"/>
          <a:stretch>
            <a:fillRect/>
          </a:stretch>
        </p:blipFill>
        <p:spPr>
          <a:xfrm>
            <a:off x="4845340" y="1390703"/>
            <a:ext cx="3457663" cy="2593247"/>
          </a:xfrm>
          <a:prstGeom prst="rect">
            <a:avLst/>
          </a:prstGeom>
        </p:spPr>
      </p:pic>
    </p:spTree>
    <p:extLst>
      <p:ext uri="{BB962C8B-B14F-4D97-AF65-F5344CB8AC3E}">
        <p14:creationId xmlns:p14="http://schemas.microsoft.com/office/powerpoint/2010/main" val="400299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49"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3429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251" name="Straight Connector 10250">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3948079"/>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0253" name="Rectangle 10252">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0F40E-8E47-BD83-A75D-608DA88BE6EF}"/>
              </a:ext>
            </a:extLst>
          </p:cNvPr>
          <p:cNvSpPr>
            <a:spLocks noGrp="1"/>
          </p:cNvSpPr>
          <p:nvPr>
            <p:ph type="title"/>
          </p:nvPr>
        </p:nvSpPr>
        <p:spPr>
          <a:xfrm>
            <a:off x="475707" y="480060"/>
            <a:ext cx="3156492" cy="2276142"/>
          </a:xfrm>
        </p:spPr>
        <p:txBody>
          <a:bodyPr vert="horz" lIns="91440" tIns="45720" rIns="91440" bIns="45720" rtlCol="0" anchor="b">
            <a:normAutofit/>
          </a:bodyPr>
          <a:lstStyle/>
          <a:p>
            <a:pPr algn="r" defTabSz="914400"/>
            <a:r>
              <a:rPr lang="en-US" sz="3300" kern="1200" cap="all" spc="200" baseline="0" dirty="0">
                <a:solidFill>
                  <a:srgbClr val="FFFFFF"/>
                </a:solidFill>
                <a:latin typeface="+mj-lt"/>
                <a:ea typeface="+mj-ea"/>
                <a:cs typeface="+mj-cs"/>
              </a:rPr>
              <a:t>Thank you for your time!</a:t>
            </a:r>
          </a:p>
        </p:txBody>
      </p:sp>
      <p:cxnSp>
        <p:nvCxnSpPr>
          <p:cNvPr id="10257" name="Straight Connector 10256">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2823985"/>
            <a:ext cx="294894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descr="How to use data to increase student success rates">
            <a:extLst>
              <a:ext uri="{FF2B5EF4-FFF2-40B4-BE49-F238E27FC236}">
                <a16:creationId xmlns:a16="http://schemas.microsoft.com/office/drawing/2014/main" id="{4A6F2D57-CAF6-AA9C-B5A7-0765C5D620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658" y="2975067"/>
            <a:ext cx="3034541" cy="20193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B83C2BE-B0B5-98B4-0553-837D4374D45A}"/>
              </a:ext>
            </a:extLst>
          </p:cNvPr>
          <p:cNvSpPr>
            <a:spLocks noGrp="1"/>
          </p:cNvSpPr>
          <p:nvPr>
            <p:ph type="sldNum" sz="quarter" idx="12"/>
          </p:nvPr>
        </p:nvSpPr>
        <p:spPr>
          <a:xfrm>
            <a:off x="8127999" y="4853028"/>
            <a:ext cx="730251" cy="205740"/>
          </a:xfrm>
        </p:spPr>
        <p:txBody>
          <a:bodyPr vert="horz" lIns="91440" tIns="45720" rIns="91440" bIns="45720" rtlCol="0" anchor="ctr">
            <a:normAutofit/>
          </a:bodyPr>
          <a:lstStyle/>
          <a:p>
            <a:pPr lvl="0" indent="0" defTabSz="914400">
              <a:lnSpc>
                <a:spcPct val="90000"/>
              </a:lnSpc>
              <a:spcBef>
                <a:spcPts val="0"/>
              </a:spcBef>
              <a:spcAft>
                <a:spcPts val="600"/>
              </a:spcAft>
              <a:buNone/>
            </a:pPr>
            <a:fld id="{00000000-1234-1234-1234-123412341234}" type="slidenum">
              <a:rPr lang="en-US" sz="800" smtClean="0"/>
              <a:pPr lvl="0" indent="0" defTabSz="914400">
                <a:lnSpc>
                  <a:spcPct val="90000"/>
                </a:lnSpc>
                <a:spcBef>
                  <a:spcPts val="0"/>
                </a:spcBef>
                <a:spcAft>
                  <a:spcPts val="600"/>
                </a:spcAft>
                <a:buNone/>
              </a:pPr>
              <a:t>18</a:t>
            </a:fld>
            <a:endParaRPr lang="en-US" sz="800"/>
          </a:p>
        </p:txBody>
      </p:sp>
      <p:pic>
        <p:nvPicPr>
          <p:cNvPr id="4" name="Picture 3">
            <a:extLst>
              <a:ext uri="{FF2B5EF4-FFF2-40B4-BE49-F238E27FC236}">
                <a16:creationId xmlns:a16="http://schemas.microsoft.com/office/drawing/2014/main" id="{BA1327F2-76EE-3EE9-3472-F3657A1ADAB6}"/>
              </a:ext>
            </a:extLst>
          </p:cNvPr>
          <p:cNvPicPr>
            <a:picLocks noChangeAspect="1"/>
          </p:cNvPicPr>
          <p:nvPr/>
        </p:nvPicPr>
        <p:blipFill rotWithShape="1">
          <a:blip r:embed="rId4"/>
          <a:srcRect l="4653" r="4595" b="4332"/>
          <a:stretch/>
        </p:blipFill>
        <p:spPr>
          <a:xfrm>
            <a:off x="4701789" y="480061"/>
            <a:ext cx="3852194" cy="3766424"/>
          </a:xfrm>
          <a:prstGeom prst="rect">
            <a:avLst/>
          </a:prstGeom>
        </p:spPr>
      </p:pic>
    </p:spTree>
    <p:extLst>
      <p:ext uri="{BB962C8B-B14F-4D97-AF65-F5344CB8AC3E}">
        <p14:creationId xmlns:p14="http://schemas.microsoft.com/office/powerpoint/2010/main" val="3797194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B86E-160A-4119-85A7-2E32588B94C6}"/>
              </a:ext>
            </a:extLst>
          </p:cNvPr>
          <p:cNvSpPr>
            <a:spLocks noGrp="1"/>
          </p:cNvSpPr>
          <p:nvPr>
            <p:ph type="title"/>
          </p:nvPr>
        </p:nvSpPr>
        <p:spPr/>
        <p:txBody>
          <a:bodyPr/>
          <a:lstStyle/>
          <a:p>
            <a:r>
              <a:rPr lang="en-US" dirty="0">
                <a:solidFill>
                  <a:schemeClr val="bg2"/>
                </a:solidFill>
              </a:rPr>
              <a:t>Contact Us</a:t>
            </a:r>
          </a:p>
        </p:txBody>
      </p:sp>
      <p:sp>
        <p:nvSpPr>
          <p:cNvPr id="3" name="Text Placeholder 2">
            <a:extLst>
              <a:ext uri="{FF2B5EF4-FFF2-40B4-BE49-F238E27FC236}">
                <a16:creationId xmlns:a16="http://schemas.microsoft.com/office/drawing/2014/main" id="{287EDFD0-E7FA-4270-AAD3-8A8EA3607663}"/>
              </a:ext>
            </a:extLst>
          </p:cNvPr>
          <p:cNvSpPr>
            <a:spLocks noGrp="1"/>
          </p:cNvSpPr>
          <p:nvPr>
            <p:ph type="body" idx="1"/>
          </p:nvPr>
        </p:nvSpPr>
        <p:spPr/>
        <p:txBody>
          <a:bodyPr/>
          <a:lstStyle/>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5025 76</a:t>
            </a:r>
            <a:r>
              <a:rPr lang="en-US" baseline="30000" dirty="0">
                <a:solidFill>
                  <a:schemeClr val="tx1"/>
                </a:solidFill>
                <a:latin typeface="Nirmala UI" panose="020B0502040204020203" pitchFamily="34" charset="0"/>
                <a:ea typeface="Nirmala UI" panose="020B0502040204020203" pitchFamily="34" charset="0"/>
                <a:cs typeface="Nirmala UI" panose="020B0502040204020203" pitchFamily="34" charset="0"/>
              </a:rPr>
              <a:t>th</a:t>
            </a: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Avenue North</a:t>
            </a:r>
          </a:p>
          <a:p>
            <a:pPr marL="0" indent="0">
              <a:buNone/>
            </a:pPr>
            <a:r>
              <a:rPr lang="en-US" dirty="0">
                <a:latin typeface="Nirmala UI" panose="020B0502040204020203" pitchFamily="34" charset="0"/>
                <a:ea typeface="Nirmala UI" panose="020B0502040204020203" pitchFamily="34" charset="0"/>
                <a:cs typeface="Nirmala UI" panose="020B0502040204020203" pitchFamily="34" charset="0"/>
              </a:rPr>
              <a:t>Pinellas Park, FL 33781</a:t>
            </a:r>
          </a:p>
          <a:p>
            <a:pPr marL="0" indent="0">
              <a:buNone/>
            </a:pPr>
            <a:r>
              <a:rPr lang="en-US" dirty="0">
                <a:latin typeface="Nirmala UI" panose="020B0502040204020203" pitchFamily="34" charset="0"/>
                <a:ea typeface="Nirmala UI" panose="020B0502040204020203" pitchFamily="34" charset="0"/>
                <a:cs typeface="Nirmala UI" panose="020B0502040204020203" pitchFamily="34" charset="0"/>
              </a:rPr>
              <a:t>(727) 547-7728</a:t>
            </a:r>
          </a:p>
          <a:p>
            <a:pPr marL="0" indent="0">
              <a:buNone/>
            </a:pPr>
            <a:r>
              <a:rPr lang="en-US" dirty="0" err="1">
                <a:latin typeface="Nirmala UI" panose="020B0502040204020203" pitchFamily="34" charset="0"/>
                <a:ea typeface="Nirmala UI" panose="020B0502040204020203" pitchFamily="34" charset="0"/>
                <a:cs typeface="Nirmala UI" panose="020B0502040204020203" pitchFamily="34" charset="0"/>
              </a:rPr>
              <a:t>dambrosioh@pcsb.org</a:t>
            </a:r>
            <a:endParaRPr lang="en-US" dirty="0">
              <a:latin typeface="Nirmala UI" panose="020B0502040204020203" pitchFamily="34" charset="0"/>
              <a:ea typeface="Nirmala UI" panose="020B0502040204020203" pitchFamily="34" charset="0"/>
              <a:cs typeface="Nirmala UI" panose="020B0502040204020203" pitchFamily="34" charset="0"/>
            </a:endParaRPr>
          </a:p>
          <a:p>
            <a:endParaRPr lang="en-US" dirty="0"/>
          </a:p>
        </p:txBody>
      </p:sp>
      <p:sp>
        <p:nvSpPr>
          <p:cNvPr id="5" name="Slide Number Placeholder 4">
            <a:extLst>
              <a:ext uri="{FF2B5EF4-FFF2-40B4-BE49-F238E27FC236}">
                <a16:creationId xmlns:a16="http://schemas.microsoft.com/office/drawing/2014/main" id="{5C1804FB-3E21-4FB2-A011-825D62EAA3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10" name="Picture 9" descr="A logo of an eagle&#10;&#10;Description automatically generated">
            <a:extLst>
              <a:ext uri="{FF2B5EF4-FFF2-40B4-BE49-F238E27FC236}">
                <a16:creationId xmlns:a16="http://schemas.microsoft.com/office/drawing/2014/main" id="{09A2C6C9-3FD0-825B-E511-F9E744D0A0F2}"/>
              </a:ext>
            </a:extLst>
          </p:cNvPr>
          <p:cNvPicPr>
            <a:picLocks noChangeAspect="1"/>
          </p:cNvPicPr>
          <p:nvPr/>
        </p:nvPicPr>
        <p:blipFill>
          <a:blip r:embed="rId3"/>
          <a:stretch>
            <a:fillRect/>
          </a:stretch>
        </p:blipFill>
        <p:spPr>
          <a:xfrm>
            <a:off x="893625" y="2883875"/>
            <a:ext cx="2365694" cy="1901237"/>
          </a:xfrm>
          <a:prstGeom prst="rect">
            <a:avLst/>
          </a:prstGeom>
        </p:spPr>
      </p:pic>
      <p:pic>
        <p:nvPicPr>
          <p:cNvPr id="4" name="Picture 3" descr="A qr code on a blue background&#10;&#10;Description automatically generated">
            <a:extLst>
              <a:ext uri="{FF2B5EF4-FFF2-40B4-BE49-F238E27FC236}">
                <a16:creationId xmlns:a16="http://schemas.microsoft.com/office/drawing/2014/main" id="{24791384-C63A-7C0F-3587-F777E69270E2}"/>
              </a:ext>
            </a:extLst>
          </p:cNvPr>
          <p:cNvPicPr>
            <a:picLocks noChangeAspect="1"/>
          </p:cNvPicPr>
          <p:nvPr/>
        </p:nvPicPr>
        <p:blipFill rotWithShape="1">
          <a:blip r:embed="rId4"/>
          <a:srcRect l="14615" t="29349" r="13994" b="3083"/>
          <a:stretch/>
        </p:blipFill>
        <p:spPr>
          <a:xfrm>
            <a:off x="4604175" y="358388"/>
            <a:ext cx="4014701" cy="3799637"/>
          </a:xfrm>
          <a:prstGeom prst="rect">
            <a:avLst/>
          </a:prstGeom>
        </p:spPr>
      </p:pic>
      <p:sp>
        <p:nvSpPr>
          <p:cNvPr id="7" name="TextBox 6">
            <a:extLst>
              <a:ext uri="{FF2B5EF4-FFF2-40B4-BE49-F238E27FC236}">
                <a16:creationId xmlns:a16="http://schemas.microsoft.com/office/drawing/2014/main" id="{D5C80BFD-93AC-49A6-3D74-B5FBAEF98F33}"/>
              </a:ext>
            </a:extLst>
          </p:cNvPr>
          <p:cNvSpPr txBox="1"/>
          <p:nvPr/>
        </p:nvSpPr>
        <p:spPr>
          <a:xfrm flipH="1">
            <a:off x="4862388" y="4296823"/>
            <a:ext cx="3498273" cy="400110"/>
          </a:xfrm>
          <a:prstGeom prst="rect">
            <a:avLst/>
          </a:prstGeom>
          <a:noFill/>
        </p:spPr>
        <p:txBody>
          <a:bodyPr wrap="square" rtlCol="0">
            <a:spAutoFit/>
          </a:bodyPr>
          <a:lstStyle/>
          <a:p>
            <a:r>
              <a:rPr lang="en-US" sz="2000" dirty="0">
                <a:latin typeface="Monotype Corsiva" panose="03010101010201010101" pitchFamily="66" charset="0"/>
              </a:rPr>
              <a:t>Your feedback is greatly appreciated!</a:t>
            </a:r>
          </a:p>
        </p:txBody>
      </p:sp>
    </p:spTree>
    <p:extLst>
      <p:ext uri="{BB962C8B-B14F-4D97-AF65-F5344CB8AC3E}">
        <p14:creationId xmlns:p14="http://schemas.microsoft.com/office/powerpoint/2010/main" val="390259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888274" y="252221"/>
            <a:ext cx="5869728" cy="857400"/>
          </a:xfrm>
        </p:spPr>
        <p:txBody>
          <a:bodyPr/>
          <a:lstStyle/>
          <a:p>
            <a:r>
              <a:rPr lang="en-US" dirty="0">
                <a:solidFill>
                  <a:schemeClr val="tx1">
                    <a:lumMod val="75000"/>
                  </a:schemeClr>
                </a:solidFill>
              </a:rPr>
              <a:t>All 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1" y="1337545"/>
            <a:ext cx="4187837" cy="1191492"/>
          </a:xfrm>
        </p:spPr>
        <p:txBody>
          <a:bodyPr/>
          <a:lstStyle/>
          <a:p>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sz="20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a:p>
            <a:endParaRPr lang="en-US" dirty="0"/>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362201"/>
            <a:ext cx="4538566" cy="1579419"/>
          </a:xfrm>
        </p:spPr>
        <p:txBody>
          <a:bodyPr/>
          <a:lstStyle/>
          <a:p>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sz="20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85</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sz="2000" b="1" dirty="0">
                <a:solidFill>
                  <a:schemeClr val="tx1">
                    <a:lumMod val="75000"/>
                  </a:schemeClr>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36</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p>
          <a:p>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6" name="Slide Number Placeholder 5">
            <a:extLst>
              <a:ext uri="{FF2B5EF4-FFF2-40B4-BE49-F238E27FC236}">
                <a16:creationId xmlns:a16="http://schemas.microsoft.com/office/drawing/2014/main" id="{A6D36877-7BFC-4772-A5EC-75F7BE7D6B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026" name="Picture 2" descr="Title I / What is Title I?">
            <a:extLst>
              <a:ext uri="{FF2B5EF4-FFF2-40B4-BE49-F238E27FC236}">
                <a16:creationId xmlns:a16="http://schemas.microsoft.com/office/drawing/2014/main" id="{1A124D77-8B43-24AB-1DF8-18C8755DD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203" y="1337545"/>
            <a:ext cx="22002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BinocularFrame.jpg"/>
          <p:cNvPicPr>
            <a:picLocks noChangeAspect="1"/>
          </p:cNvPicPr>
          <p:nvPr/>
        </p:nvPicPr>
        <p:blipFill>
          <a:blip r:embed="rId2"/>
          <a:srcRect/>
          <a:stretch>
            <a:fillRect/>
          </a:stretch>
        </p:blipFill>
        <p:spPr bwMode="auto">
          <a:xfrm>
            <a:off x="1125141" y="384573"/>
            <a:ext cx="6875860" cy="4731544"/>
          </a:xfrm>
          <a:prstGeom prst="rect">
            <a:avLst/>
          </a:prstGeom>
          <a:noFill/>
          <a:ln w="9525">
            <a:noFill/>
            <a:miter lim="800000"/>
            <a:headEnd/>
            <a:tailEnd/>
          </a:ln>
        </p:spPr>
      </p:pic>
      <p:sp>
        <p:nvSpPr>
          <p:cNvPr id="2" name="Title 1"/>
          <p:cNvSpPr>
            <a:spLocks noGrp="1"/>
          </p:cNvSpPr>
          <p:nvPr>
            <p:ph type="ctrTitle"/>
          </p:nvPr>
        </p:nvSpPr>
        <p:spPr>
          <a:xfrm>
            <a:off x="1125141" y="2574132"/>
            <a:ext cx="3542110" cy="1102519"/>
          </a:xfrm>
        </p:spPr>
        <p:txBody>
          <a:bodyPr rtlCol="0">
            <a:noAutofit/>
          </a:bodyPr>
          <a:lstStyle/>
          <a:p>
            <a:pPr>
              <a:defRPr/>
            </a:pPr>
            <a:r>
              <a:rPr lang="en-US" sz="3600" b="1" dirty="0">
                <a:solidFill>
                  <a:schemeClr val="bg1"/>
                </a:solidFill>
                <a:effectLst>
                  <a:outerShdw blurRad="50800" dist="38100" dir="16200000" rotWithShape="0">
                    <a:prstClr val="black">
                      <a:alpha val="40000"/>
                    </a:prstClr>
                  </a:outerShdw>
                </a:effectLst>
              </a:rPr>
              <a:t>Annotating </a:t>
            </a:r>
            <a:br>
              <a:rPr lang="en-US" sz="3600" b="1" dirty="0">
                <a:solidFill>
                  <a:schemeClr val="bg1"/>
                </a:solidFill>
                <a:effectLst>
                  <a:outerShdw blurRad="50800" dist="38100" dir="16200000" rotWithShape="0">
                    <a:prstClr val="black">
                      <a:alpha val="40000"/>
                    </a:prstClr>
                  </a:outerShdw>
                </a:effectLst>
              </a:rPr>
            </a:br>
            <a:r>
              <a:rPr lang="en-US" sz="3600" b="1" dirty="0">
                <a:solidFill>
                  <a:schemeClr val="bg1"/>
                </a:solidFill>
                <a:effectLst>
                  <a:outerShdw blurRad="50800" dist="38100" dir="16200000" rotWithShape="0">
                    <a:prstClr val="black">
                      <a:alpha val="40000"/>
                    </a:prstClr>
                  </a:outerShdw>
                </a:effectLst>
              </a:rPr>
              <a:t>Text to Deepen Understanding</a:t>
            </a:r>
          </a:p>
        </p:txBody>
      </p:sp>
      <p:sp>
        <p:nvSpPr>
          <p:cNvPr id="47108" name="TextBox 4"/>
          <p:cNvSpPr txBox="1">
            <a:spLocks noChangeArrowheads="1"/>
          </p:cNvSpPr>
          <p:nvPr/>
        </p:nvSpPr>
        <p:spPr bwMode="auto">
          <a:xfrm>
            <a:off x="4574659" y="2445544"/>
            <a:ext cx="3241529" cy="830997"/>
          </a:xfrm>
          <a:prstGeom prst="rect">
            <a:avLst/>
          </a:prstGeom>
          <a:noFill/>
          <a:ln w="9525">
            <a:noFill/>
            <a:miter lim="800000"/>
            <a:headEnd/>
            <a:tailEnd/>
          </a:ln>
        </p:spPr>
        <p:txBody>
          <a:bodyPr wrap="none">
            <a:spAutoFit/>
          </a:bodyPr>
          <a:lstStyle/>
          <a:p>
            <a:pPr algn="ctr"/>
            <a:r>
              <a:rPr lang="en-US" sz="2400" b="1" dirty="0">
                <a:latin typeface="Calibri" pitchFamily="34" charset="0"/>
              </a:rPr>
              <a:t>Ms. </a:t>
            </a:r>
            <a:r>
              <a:rPr lang="en-US" sz="2400" b="1">
                <a:latin typeface="Calibri" pitchFamily="34" charset="0"/>
              </a:rPr>
              <a:t>Flowers</a:t>
            </a:r>
          </a:p>
          <a:p>
            <a:pPr algn="ctr"/>
            <a:r>
              <a:rPr lang="en-US" sz="2400" b="1">
                <a:latin typeface="Calibri" pitchFamily="34" charset="0"/>
              </a:rPr>
              <a:t> </a:t>
            </a:r>
            <a:r>
              <a:rPr lang="en-US" sz="2400" b="1" dirty="0">
                <a:latin typeface="Calibri" pitchFamily="34" charset="0"/>
              </a:rPr>
              <a:t>Reading Interventionist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6C63A-BF2F-91BD-75D4-7036250F832D}"/>
              </a:ext>
            </a:extLst>
          </p:cNvPr>
          <p:cNvSpPr>
            <a:spLocks noGrp="1"/>
          </p:cNvSpPr>
          <p:nvPr>
            <p:ph type="title"/>
          </p:nvPr>
        </p:nvSpPr>
        <p:spPr>
          <a:xfrm>
            <a:off x="5707856" y="1172003"/>
            <a:ext cx="1906602" cy="1785511"/>
          </a:xfrm>
        </p:spPr>
        <p:txBody>
          <a:bodyPr vert="horz" lIns="68580" tIns="34290" rIns="68580" bIns="34290" rtlCol="0" anchor="b">
            <a:normAutofit/>
          </a:bodyPr>
          <a:lstStyle/>
          <a:p>
            <a:r>
              <a:rPr lang="en-US" sz="2325" b="1" dirty="0">
                <a:solidFill>
                  <a:schemeClr val="tx1">
                    <a:lumMod val="85000"/>
                    <a:lumOff val="15000"/>
                  </a:schemeClr>
                </a:solidFill>
              </a:rPr>
              <a:t>Annotation</a:t>
            </a:r>
            <a:br>
              <a:rPr lang="en-US" sz="2325" dirty="0">
                <a:solidFill>
                  <a:schemeClr val="tx1">
                    <a:lumMod val="85000"/>
                    <a:lumOff val="15000"/>
                  </a:schemeClr>
                </a:solidFill>
              </a:rPr>
            </a:br>
            <a:br>
              <a:rPr lang="en-US" sz="2325" dirty="0">
                <a:solidFill>
                  <a:schemeClr val="tx1">
                    <a:lumMod val="85000"/>
                    <a:lumOff val="15000"/>
                  </a:schemeClr>
                </a:solidFill>
              </a:rPr>
            </a:br>
            <a:r>
              <a:rPr lang="en-US" sz="2325" dirty="0">
                <a:solidFill>
                  <a:schemeClr val="tx1">
                    <a:lumMod val="85000"/>
                    <a:lumOff val="15000"/>
                  </a:schemeClr>
                </a:solidFill>
              </a:rPr>
              <a:t>What is it?</a:t>
            </a:r>
          </a:p>
        </p:txBody>
      </p:sp>
      <p:pic>
        <p:nvPicPr>
          <p:cNvPr id="16" name="Picture 5" descr="Sticky notes with question marks">
            <a:extLst>
              <a:ext uri="{FF2B5EF4-FFF2-40B4-BE49-F238E27FC236}">
                <a16:creationId xmlns:a16="http://schemas.microsoft.com/office/drawing/2014/main" id="{EBF1BA8B-3DB9-3418-627D-B0C4CA972615}"/>
              </a:ext>
            </a:extLst>
          </p:cNvPr>
          <p:cNvPicPr>
            <a:picLocks noChangeAspect="1"/>
          </p:cNvPicPr>
          <p:nvPr/>
        </p:nvPicPr>
        <p:blipFill rotWithShape="1">
          <a:blip r:embed="rId2"/>
          <a:srcRect l="23243" r="20799" b="-2"/>
          <a:stretch/>
        </p:blipFill>
        <p:spPr>
          <a:xfrm>
            <a:off x="1143015" y="2"/>
            <a:ext cx="4311881" cy="51434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42256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3"/>
          <p:cNvSpPr txBox="1">
            <a:spLocks noChangeArrowheads="1"/>
          </p:cNvSpPr>
          <p:nvPr/>
        </p:nvSpPr>
        <p:spPr bwMode="auto">
          <a:xfrm>
            <a:off x="1970485" y="470298"/>
            <a:ext cx="4866734" cy="2908489"/>
          </a:xfrm>
          <a:prstGeom prst="rect">
            <a:avLst/>
          </a:prstGeom>
          <a:noFill/>
          <a:ln w="9525">
            <a:noFill/>
            <a:miter lim="800000"/>
            <a:headEnd/>
            <a:tailEnd/>
          </a:ln>
        </p:spPr>
        <p:txBody>
          <a:bodyPr wrap="square">
            <a:spAutoFit/>
          </a:bodyPr>
          <a:lstStyle/>
          <a:p>
            <a:r>
              <a:rPr lang="en-US" sz="4050" b="1" dirty="0">
                <a:latin typeface="Calibri" pitchFamily="34" charset="0"/>
              </a:rPr>
              <a:t>Annotation</a:t>
            </a:r>
            <a:r>
              <a:rPr lang="en-US" sz="3000" dirty="0">
                <a:latin typeface="Calibri" pitchFamily="34" charset="0"/>
              </a:rPr>
              <a:t> is a </a:t>
            </a:r>
            <a:r>
              <a:rPr lang="en-US" sz="4050" b="1" dirty="0">
                <a:latin typeface="Calibri" pitchFamily="34" charset="0"/>
              </a:rPr>
              <a:t>note</a:t>
            </a:r>
            <a:r>
              <a:rPr lang="en-US" sz="3000" dirty="0">
                <a:latin typeface="Calibri" pitchFamily="34" charset="0"/>
              </a:rPr>
              <a:t> of any form made while </a:t>
            </a:r>
            <a:r>
              <a:rPr lang="en-US" sz="4050" b="1" dirty="0">
                <a:latin typeface="Calibri" pitchFamily="34" charset="0"/>
              </a:rPr>
              <a:t>reading</a:t>
            </a:r>
            <a:r>
              <a:rPr lang="en-US" sz="3000" dirty="0">
                <a:latin typeface="Calibri" pitchFamily="34" charset="0"/>
              </a:rPr>
              <a:t> text. </a:t>
            </a:r>
          </a:p>
          <a:p>
            <a:r>
              <a:rPr lang="en-US" sz="2400" dirty="0">
                <a:solidFill>
                  <a:srgbClr val="00B0F0"/>
                </a:solidFill>
                <a:latin typeface="Calibri" pitchFamily="34" charset="0"/>
                <a:hlinkClick r:id="rId2"/>
              </a:rPr>
              <a:t>http://dictionary.reference.com/browse/notation?s=t</a:t>
            </a:r>
            <a:endParaRPr lang="en-US" sz="2400" dirty="0">
              <a:solidFill>
                <a:srgbClr val="00B0F0"/>
              </a:solidFill>
              <a:latin typeface="Calibri" pitchFamily="34" charset="0"/>
            </a:endParaRPr>
          </a:p>
          <a:p>
            <a:endParaRPr lang="en-US" sz="2400" dirty="0">
              <a:solidFill>
                <a:srgbClr val="00B0F0"/>
              </a:solidFill>
              <a:latin typeface="Calibri" pitchFamily="34" charset="0"/>
            </a:endParaRPr>
          </a:p>
        </p:txBody>
      </p:sp>
      <p:pic>
        <p:nvPicPr>
          <p:cNvPr id="48130" name="Picture 4" descr="pencil-tip.jpg"/>
          <p:cNvPicPr>
            <a:picLocks noChangeAspect="1"/>
          </p:cNvPicPr>
          <p:nvPr/>
        </p:nvPicPr>
        <p:blipFill>
          <a:blip r:embed="rId3"/>
          <a:srcRect/>
          <a:stretch>
            <a:fillRect/>
          </a:stretch>
        </p:blipFill>
        <p:spPr bwMode="auto">
          <a:xfrm>
            <a:off x="5143500" y="2286000"/>
            <a:ext cx="2857500" cy="2857500"/>
          </a:xfrm>
          <a:prstGeom prst="rect">
            <a:avLst/>
          </a:prstGeom>
          <a:noFill/>
          <a:ln w="9525">
            <a:noFill/>
            <a:miter lim="800000"/>
            <a:headEnd/>
            <a:tailEnd/>
          </a:ln>
        </p:spPr>
      </p:pic>
      <p:sp>
        <p:nvSpPr>
          <p:cNvPr id="48131" name="TextBox 5"/>
          <p:cNvSpPr txBox="1">
            <a:spLocks noChangeArrowheads="1"/>
          </p:cNvSpPr>
          <p:nvPr/>
        </p:nvSpPr>
        <p:spPr bwMode="auto">
          <a:xfrm>
            <a:off x="1272779" y="4362451"/>
            <a:ext cx="6513909" cy="646331"/>
          </a:xfrm>
          <a:prstGeom prst="rect">
            <a:avLst/>
          </a:prstGeom>
          <a:noFill/>
          <a:ln w="9525">
            <a:noFill/>
            <a:miter lim="800000"/>
            <a:headEnd/>
            <a:tailEnd/>
          </a:ln>
        </p:spPr>
        <p:txBody>
          <a:bodyPr>
            <a:spAutoFit/>
          </a:bodyPr>
          <a:lstStyle/>
          <a:p>
            <a:r>
              <a:rPr lang="en-US" sz="3600">
                <a:latin typeface="Chalkduster"/>
                <a:ea typeface="Chalkduster"/>
                <a:cs typeface="Chalkduster"/>
              </a:rPr>
              <a:t>“Reading with a pencil.”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gnifying glass and question mark">
            <a:extLst>
              <a:ext uri="{FF2B5EF4-FFF2-40B4-BE49-F238E27FC236}">
                <a16:creationId xmlns:a16="http://schemas.microsoft.com/office/drawing/2014/main" id="{EFB608CA-85DA-1CA6-E059-12F60E0CF9DE}"/>
              </a:ext>
            </a:extLst>
          </p:cNvPr>
          <p:cNvPicPr>
            <a:picLocks noChangeAspect="1"/>
          </p:cNvPicPr>
          <p:nvPr/>
        </p:nvPicPr>
        <p:blipFill rotWithShape="1">
          <a:blip r:embed="rId2"/>
          <a:srcRect l="23291" r="19643"/>
          <a:stretch/>
        </p:blipFill>
        <p:spPr>
          <a:xfrm>
            <a:off x="2782944" y="7"/>
            <a:ext cx="5218057" cy="5143493"/>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Title 3">
            <a:extLst>
              <a:ext uri="{FF2B5EF4-FFF2-40B4-BE49-F238E27FC236}">
                <a16:creationId xmlns:a16="http://schemas.microsoft.com/office/drawing/2014/main" id="{8FB315A8-B146-9F53-9396-231D7E265DA6}"/>
              </a:ext>
            </a:extLst>
          </p:cNvPr>
          <p:cNvSpPr>
            <a:spLocks noGrp="1"/>
          </p:cNvSpPr>
          <p:nvPr>
            <p:ph type="title"/>
          </p:nvPr>
        </p:nvSpPr>
        <p:spPr>
          <a:xfrm>
            <a:off x="1515329" y="2139287"/>
            <a:ext cx="1778591" cy="1980185"/>
          </a:xfrm>
        </p:spPr>
        <p:txBody>
          <a:bodyPr vert="horz" lIns="68580" tIns="34290" rIns="68580" bIns="34290" rtlCol="0" anchor="b">
            <a:normAutofit/>
          </a:bodyPr>
          <a:lstStyle/>
          <a:p>
            <a:r>
              <a:rPr lang="en-US" sz="2325" dirty="0">
                <a:solidFill>
                  <a:schemeClr val="tx1">
                    <a:lumMod val="85000"/>
                    <a:lumOff val="15000"/>
                  </a:schemeClr>
                </a:solidFill>
              </a:rPr>
              <a:t>Why do we need it?</a:t>
            </a:r>
          </a:p>
        </p:txBody>
      </p:sp>
    </p:spTree>
    <p:extLst>
      <p:ext uri="{BB962C8B-B14F-4D97-AF65-F5344CB8AC3E}">
        <p14:creationId xmlns:p14="http://schemas.microsoft.com/office/powerpoint/2010/main" val="19987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p:cNvSpPr txBox="1">
            <a:spLocks noChangeArrowheads="1"/>
          </p:cNvSpPr>
          <p:nvPr/>
        </p:nvSpPr>
        <p:spPr bwMode="auto">
          <a:xfrm>
            <a:off x="1268017" y="602457"/>
            <a:ext cx="3401615" cy="3208571"/>
          </a:xfrm>
          <a:prstGeom prst="rect">
            <a:avLst/>
          </a:prstGeom>
          <a:noFill/>
          <a:ln w="9525">
            <a:noFill/>
            <a:miter lim="800000"/>
            <a:headEnd/>
            <a:tailEnd/>
          </a:ln>
        </p:spPr>
        <p:txBody>
          <a:bodyPr>
            <a:spAutoFit/>
          </a:bodyPr>
          <a:lstStyle/>
          <a:p>
            <a:r>
              <a:rPr lang="en-US" sz="3000">
                <a:latin typeface="Calibri" pitchFamily="34" charset="0"/>
              </a:rPr>
              <a:t>Annotation </a:t>
            </a:r>
            <a:r>
              <a:rPr lang="en-US" sz="4050">
                <a:latin typeface="Calibri" pitchFamily="34" charset="0"/>
              </a:rPr>
              <a:t>slows down the reader </a:t>
            </a:r>
            <a:r>
              <a:rPr lang="en-US" sz="3000">
                <a:latin typeface="Calibri" pitchFamily="34" charset="0"/>
              </a:rPr>
              <a:t>in order to </a:t>
            </a:r>
            <a:r>
              <a:rPr lang="en-US" sz="4050">
                <a:latin typeface="Calibri" pitchFamily="34" charset="0"/>
              </a:rPr>
              <a:t>deepen understanding</a:t>
            </a:r>
            <a:r>
              <a:rPr lang="en-US" sz="3000">
                <a:latin typeface="Calibri" pitchFamily="34" charset="0"/>
              </a:rPr>
              <a:t>. </a:t>
            </a:r>
          </a:p>
        </p:txBody>
      </p:sp>
      <p:pic>
        <p:nvPicPr>
          <p:cNvPr id="51203" name="Picture 4" descr="the-next-step_image-47.jpg"/>
          <p:cNvPicPr>
            <a:picLocks noChangeAspect="1"/>
          </p:cNvPicPr>
          <p:nvPr/>
        </p:nvPicPr>
        <p:blipFill>
          <a:blip r:embed="rId2"/>
          <a:srcRect/>
          <a:stretch>
            <a:fillRect/>
          </a:stretch>
        </p:blipFill>
        <p:spPr bwMode="auto">
          <a:xfrm>
            <a:off x="4563666" y="0"/>
            <a:ext cx="3508772" cy="51435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7A1B-576F-1FD3-BC1A-F0130AF2D8E2}"/>
              </a:ext>
            </a:extLst>
          </p:cNvPr>
          <p:cNvSpPr>
            <a:spLocks noGrp="1"/>
          </p:cNvSpPr>
          <p:nvPr>
            <p:ph type="title"/>
          </p:nvPr>
        </p:nvSpPr>
        <p:spPr>
          <a:xfrm>
            <a:off x="782723" y="607424"/>
            <a:ext cx="7629758" cy="1165860"/>
          </a:xfrm>
        </p:spPr>
        <p:txBody>
          <a:bodyPr anchor="ctr">
            <a:normAutofit/>
          </a:bodyPr>
          <a:lstStyle/>
          <a:p>
            <a:r>
              <a:rPr lang="en-US" sz="3600"/>
              <a:t> Why Mark On The Text?</a:t>
            </a:r>
          </a:p>
        </p:txBody>
      </p:sp>
      <p:graphicFrame>
        <p:nvGraphicFramePr>
          <p:cNvPr id="5" name="Content Placeholder 2">
            <a:extLst>
              <a:ext uri="{FF2B5EF4-FFF2-40B4-BE49-F238E27FC236}">
                <a16:creationId xmlns:a16="http://schemas.microsoft.com/office/drawing/2014/main" id="{325008B4-BDDC-153D-4B60-BD927E338A8B}"/>
              </a:ext>
            </a:extLst>
          </p:cNvPr>
          <p:cNvGraphicFramePr>
            <a:graphicFrameLocks noGrp="1"/>
          </p:cNvGraphicFramePr>
          <p:nvPr>
            <p:ph idx="1"/>
          </p:nvPr>
        </p:nvGraphicFramePr>
        <p:xfrm>
          <a:off x="678452" y="2263139"/>
          <a:ext cx="7783830" cy="2407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116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5AF2F8-EB67-34FC-5426-4FFCC88E1EA1}"/>
              </a:ext>
            </a:extLst>
          </p:cNvPr>
          <p:cNvSpPr>
            <a:spLocks noGrp="1"/>
          </p:cNvSpPr>
          <p:nvPr>
            <p:ph type="title"/>
          </p:nvPr>
        </p:nvSpPr>
        <p:spPr>
          <a:xfrm>
            <a:off x="3028951" y="1454369"/>
            <a:ext cx="5733470" cy="2063315"/>
          </a:xfrm>
        </p:spPr>
        <p:txBody>
          <a:bodyPr vert="horz" lIns="68580" tIns="34290" rIns="68580" bIns="34290" rtlCol="0" anchor="b">
            <a:normAutofit/>
          </a:bodyPr>
          <a:lstStyle/>
          <a:p>
            <a:pPr algn="r"/>
            <a:r>
              <a:rPr lang="en-US" sz="4500" dirty="0">
                <a:solidFill>
                  <a:schemeClr val="tx1"/>
                </a:solidFill>
              </a:rPr>
              <a:t>What does that look like 3</a:t>
            </a:r>
            <a:r>
              <a:rPr lang="en-US" sz="4500" baseline="30000" dirty="0">
                <a:solidFill>
                  <a:schemeClr val="tx1"/>
                </a:solidFill>
              </a:rPr>
              <a:t>rd</a:t>
            </a:r>
            <a:r>
              <a:rPr lang="en-US" sz="4500" dirty="0">
                <a:solidFill>
                  <a:schemeClr val="tx1"/>
                </a:solidFill>
              </a:rPr>
              <a:t>-12</a:t>
            </a:r>
            <a:r>
              <a:rPr lang="en-US" sz="4500" baseline="30000" dirty="0">
                <a:solidFill>
                  <a:schemeClr val="tx1"/>
                </a:solidFill>
              </a:rPr>
              <a:t>th</a:t>
            </a:r>
            <a:r>
              <a:rPr lang="en-US" sz="4500" dirty="0">
                <a:solidFill>
                  <a:schemeClr val="tx1"/>
                </a:solidFill>
              </a:rPr>
              <a:t> grade</a:t>
            </a:r>
          </a:p>
        </p:txBody>
      </p:sp>
    </p:spTree>
    <p:extLst>
      <p:ext uri="{BB962C8B-B14F-4D97-AF65-F5344CB8AC3E}">
        <p14:creationId xmlns:p14="http://schemas.microsoft.com/office/powerpoint/2010/main" val="38460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1485900" y="205980"/>
            <a:ext cx="6172200" cy="567928"/>
          </a:xfrm>
          <a:prstGeom prst="rect">
            <a:avLst/>
          </a:prstGeom>
          <a:noFill/>
          <a:ln w="9525">
            <a:noFill/>
            <a:miter lim="800000"/>
            <a:headEnd/>
            <a:tailEnd/>
          </a:ln>
        </p:spPr>
        <p:txBody>
          <a:bodyPr/>
          <a:lstStyle/>
          <a:p>
            <a:pPr algn="ctr"/>
            <a:r>
              <a:rPr lang="en-US" sz="3300" b="1" dirty="0">
                <a:latin typeface="Calibri" pitchFamily="34" charset="0"/>
              </a:rPr>
              <a:t>Annotations in Grades 3-5</a:t>
            </a:r>
          </a:p>
        </p:txBody>
      </p:sp>
      <p:sp>
        <p:nvSpPr>
          <p:cNvPr id="59395" name="Rectangle 2"/>
          <p:cNvSpPr>
            <a:spLocks noChangeArrowheads="1"/>
          </p:cNvSpPr>
          <p:nvPr/>
        </p:nvSpPr>
        <p:spPr bwMode="auto">
          <a:xfrm>
            <a:off x="1413163" y="773907"/>
            <a:ext cx="6130637" cy="3647152"/>
          </a:xfrm>
          <a:prstGeom prst="rect">
            <a:avLst/>
          </a:prstGeom>
          <a:solidFill>
            <a:srgbClr val="FFFF00"/>
          </a:solidFill>
          <a:ln w="9525">
            <a:noFill/>
            <a:miter lim="800000"/>
            <a:headEnd/>
            <a:tailEnd/>
          </a:ln>
        </p:spPr>
        <p:txBody>
          <a:bodyPr wrap="square">
            <a:spAutoFit/>
          </a:bodyPr>
          <a:lstStyle/>
          <a:p>
            <a:pPr marL="257175" indent="-257175">
              <a:buFont typeface="Arial" charset="0"/>
              <a:buChar char="•"/>
            </a:pPr>
            <a:r>
              <a:rPr lang="en-US" sz="3300" b="1" i="1" u="sng" dirty="0">
                <a:solidFill>
                  <a:schemeClr val="tx2"/>
                </a:solidFill>
              </a:rPr>
              <a:t>Underline</a:t>
            </a:r>
            <a:r>
              <a:rPr lang="en-US" sz="3300" dirty="0"/>
              <a:t> key words / phrases. </a:t>
            </a:r>
          </a:p>
          <a:p>
            <a:pPr marL="257175" indent="-257175">
              <a:buFont typeface="Arial" charset="0"/>
              <a:buChar char="•"/>
            </a:pPr>
            <a:r>
              <a:rPr lang="en-US" sz="3300" i="1" dirty="0"/>
              <a:t>Circle unknown words </a:t>
            </a:r>
            <a:r>
              <a:rPr lang="en-US" sz="3300" dirty="0"/>
              <a:t>that make the reading confusing</a:t>
            </a:r>
          </a:p>
          <a:p>
            <a:pPr marL="257175" indent="-257175">
              <a:buFont typeface="Arial" charset="0"/>
              <a:buChar char="•"/>
            </a:pPr>
            <a:r>
              <a:rPr lang="en-US" sz="3300" i="1" dirty="0"/>
              <a:t>Write a question mark (</a:t>
            </a:r>
            <a:r>
              <a:rPr lang="en-US" sz="3300" b="1" i="1" dirty="0">
                <a:solidFill>
                  <a:schemeClr val="tx2"/>
                </a:solidFill>
              </a:rPr>
              <a:t>?</a:t>
            </a:r>
            <a:r>
              <a:rPr lang="en-US" sz="3300" i="1" dirty="0"/>
              <a:t>) </a:t>
            </a:r>
            <a:r>
              <a:rPr lang="en-US" sz="3300" dirty="0"/>
              <a:t>for questions that you have during reading. AND </a:t>
            </a:r>
            <a:r>
              <a:rPr lang="en-US" sz="3300" b="1" dirty="0">
                <a:solidFill>
                  <a:schemeClr val="accent1">
                    <a:lumMod val="75000"/>
                  </a:schemeClr>
                </a:solidFill>
              </a:rPr>
              <a:t>write</a:t>
            </a:r>
            <a:r>
              <a:rPr lang="en-US" sz="3300" dirty="0"/>
              <a:t> your question near the text. </a:t>
            </a:r>
          </a:p>
        </p:txBody>
      </p:sp>
      <p:sp>
        <p:nvSpPr>
          <p:cNvPr id="6" name="Oval 5"/>
          <p:cNvSpPr/>
          <p:nvPr/>
        </p:nvSpPr>
        <p:spPr>
          <a:xfrm>
            <a:off x="2806238" y="1386148"/>
            <a:ext cx="1589810" cy="4364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Wings in water.tiff"/>
          <p:cNvPicPr>
            <a:picLocks noChangeAspect="1"/>
          </p:cNvPicPr>
          <p:nvPr/>
        </p:nvPicPr>
        <p:blipFill>
          <a:blip r:embed="rId2"/>
          <a:srcRect/>
          <a:stretch>
            <a:fillRect/>
          </a:stretch>
        </p:blipFill>
        <p:spPr bwMode="auto">
          <a:xfrm>
            <a:off x="1143000" y="178595"/>
            <a:ext cx="6858000" cy="4275535"/>
          </a:xfrm>
          <a:prstGeom prst="rect">
            <a:avLst/>
          </a:prstGeom>
          <a:noFill/>
          <a:ln w="9525">
            <a:noFill/>
            <a:miter lim="800000"/>
            <a:headEnd/>
            <a:tailEnd/>
          </a:ln>
        </p:spPr>
      </p:pic>
      <p:sp>
        <p:nvSpPr>
          <p:cNvPr id="57347" name="TextBox 2"/>
          <p:cNvSpPr txBox="1">
            <a:spLocks noChangeArrowheads="1"/>
          </p:cNvSpPr>
          <p:nvPr/>
        </p:nvSpPr>
        <p:spPr bwMode="auto">
          <a:xfrm>
            <a:off x="1619251" y="4454129"/>
            <a:ext cx="5861447" cy="507831"/>
          </a:xfrm>
          <a:prstGeom prst="rect">
            <a:avLst/>
          </a:prstGeom>
          <a:noFill/>
          <a:ln w="9525">
            <a:noFill/>
            <a:miter lim="800000"/>
            <a:headEnd/>
            <a:tailEnd/>
          </a:ln>
        </p:spPr>
        <p:txBody>
          <a:bodyPr>
            <a:spAutoFit/>
          </a:bodyPr>
          <a:lstStyle/>
          <a:p>
            <a:r>
              <a:rPr lang="en-US" sz="1350">
                <a:latin typeface="Calibri" pitchFamily="34" charset="0"/>
              </a:rPr>
              <a:t>Harvey, S., &amp;  Goudvis, A. (2007)</a:t>
            </a:r>
            <a:r>
              <a:rPr lang="en-US" sz="1350" i="1">
                <a:latin typeface="Calibri" pitchFamily="34" charset="0"/>
              </a:rPr>
              <a:t>. Strategies That Work: Teaching Comprehension for Understanding and Engagement</a:t>
            </a:r>
            <a:r>
              <a:rPr lang="en-US" sz="1350">
                <a:latin typeface="Calibri" pitchFamily="34" charset="0"/>
              </a:rPr>
              <a:t>. Portland, ME: Stenhouse.</a:t>
            </a:r>
          </a:p>
        </p:txBody>
      </p:sp>
      <p:sp>
        <p:nvSpPr>
          <p:cNvPr id="4" name="TextBox 3"/>
          <p:cNvSpPr txBox="1"/>
          <p:nvPr/>
        </p:nvSpPr>
        <p:spPr>
          <a:xfrm>
            <a:off x="3807620" y="3553692"/>
            <a:ext cx="1190408" cy="784830"/>
          </a:xfrm>
          <a:prstGeom prst="rect">
            <a:avLst/>
          </a:prstGeom>
          <a:solidFill>
            <a:schemeClr val="accent3">
              <a:lumMod val="60000"/>
              <a:lumOff val="40000"/>
            </a:schemeClr>
          </a:solidFill>
          <a:ln w="28575" cmpd="sng">
            <a:solidFill>
              <a:schemeClr val="tx1"/>
            </a:solidFill>
          </a:ln>
        </p:spPr>
        <p:txBody>
          <a:bodyPr wrap="square">
            <a:spAutoFit/>
          </a:bodyPr>
          <a:lstStyle/>
          <a:p>
            <a:pPr>
              <a:defRPr/>
            </a:pPr>
            <a:r>
              <a:rPr lang="en-US" sz="1500" dirty="0"/>
              <a:t>T. Modeled Annotation in 2</a:t>
            </a:r>
            <a:r>
              <a:rPr lang="en-US" sz="1500" baseline="30000" dirty="0"/>
              <a:t>nd</a:t>
            </a:r>
            <a:r>
              <a:rPr lang="en-US" sz="1500" dirty="0"/>
              <a:t> gr.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txBox="1">
            <a:spLocks/>
          </p:cNvSpPr>
          <p:nvPr/>
        </p:nvSpPr>
        <p:spPr bwMode="auto">
          <a:xfrm>
            <a:off x="1485900" y="205979"/>
            <a:ext cx="6172200" cy="857250"/>
          </a:xfrm>
          <a:prstGeom prst="rect">
            <a:avLst/>
          </a:prstGeom>
          <a:noFill/>
          <a:ln w="9525">
            <a:noFill/>
            <a:miter lim="800000"/>
            <a:headEnd/>
            <a:tailEnd/>
          </a:ln>
        </p:spPr>
        <p:txBody>
          <a:bodyPr/>
          <a:lstStyle/>
          <a:p>
            <a:pPr algn="ctr"/>
            <a:r>
              <a:rPr lang="en-US" sz="3300" b="1">
                <a:latin typeface="Calibri" pitchFamily="34" charset="0"/>
              </a:rPr>
              <a:t>Annotation in Grades 6-8</a:t>
            </a:r>
          </a:p>
        </p:txBody>
      </p:sp>
      <p:sp>
        <p:nvSpPr>
          <p:cNvPr id="3" name="Rectangle 2"/>
          <p:cNvSpPr/>
          <p:nvPr/>
        </p:nvSpPr>
        <p:spPr>
          <a:xfrm>
            <a:off x="1485901" y="904010"/>
            <a:ext cx="6005945" cy="3416320"/>
          </a:xfrm>
          <a:prstGeom prst="rect">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257175" indent="-257175">
              <a:buFont typeface="Arial"/>
              <a:buChar char="•"/>
              <a:defRPr/>
            </a:pPr>
            <a:r>
              <a:rPr lang="en-US" b="1" i="1" u="sng" dirty="0">
                <a:solidFill>
                  <a:schemeClr val="tx2">
                    <a:lumMod val="75000"/>
                  </a:schemeClr>
                </a:solidFill>
                <a:latin typeface="Arial"/>
                <a:cs typeface="Arial"/>
              </a:rPr>
              <a:t>Underline</a:t>
            </a:r>
            <a:r>
              <a:rPr lang="en-US" b="1" dirty="0">
                <a:solidFill>
                  <a:schemeClr val="tx2">
                    <a:lumMod val="75000"/>
                  </a:schemeClr>
                </a:solidFill>
                <a:latin typeface="Arial"/>
                <a:cs typeface="Arial"/>
              </a:rPr>
              <a:t> key </a:t>
            </a:r>
            <a:r>
              <a:rPr lang="en-US" b="1" u="sng" dirty="0">
                <a:solidFill>
                  <a:schemeClr val="tx2">
                    <a:lumMod val="75000"/>
                  </a:schemeClr>
                </a:solidFill>
                <a:latin typeface="Arial"/>
                <a:cs typeface="Arial"/>
              </a:rPr>
              <a:t>words</a:t>
            </a:r>
            <a:r>
              <a:rPr lang="en-US" b="1" dirty="0">
                <a:solidFill>
                  <a:schemeClr val="tx2">
                    <a:lumMod val="75000"/>
                  </a:schemeClr>
                </a:solidFill>
                <a:latin typeface="Arial"/>
                <a:cs typeface="Arial"/>
              </a:rPr>
              <a:t> and </a:t>
            </a:r>
            <a:r>
              <a:rPr lang="en-US" b="1" u="sng" dirty="0">
                <a:solidFill>
                  <a:schemeClr val="tx2">
                    <a:lumMod val="75000"/>
                  </a:schemeClr>
                </a:solidFill>
                <a:latin typeface="Arial"/>
                <a:cs typeface="Arial"/>
              </a:rPr>
              <a:t>phrases</a:t>
            </a:r>
            <a:r>
              <a:rPr lang="en-US" b="1" dirty="0">
                <a:solidFill>
                  <a:schemeClr val="tx2">
                    <a:lumMod val="75000"/>
                  </a:schemeClr>
                </a:solidFill>
                <a:latin typeface="Arial"/>
                <a:cs typeface="Arial"/>
              </a:rPr>
              <a:t> </a:t>
            </a:r>
          </a:p>
          <a:p>
            <a:pPr marL="257175" indent="-257175">
              <a:buFont typeface="Arial"/>
              <a:buChar char="•"/>
              <a:defRPr/>
            </a:pPr>
            <a:r>
              <a:rPr lang="en-US" b="1" i="1" dirty="0">
                <a:solidFill>
                  <a:schemeClr val="tx2">
                    <a:lumMod val="75000"/>
                  </a:schemeClr>
                </a:solidFill>
                <a:latin typeface="Arial"/>
                <a:cs typeface="Arial"/>
              </a:rPr>
              <a:t>Circle unknown words </a:t>
            </a:r>
            <a:r>
              <a:rPr lang="en-US" b="1" dirty="0">
                <a:solidFill>
                  <a:schemeClr val="tx2">
                    <a:lumMod val="75000"/>
                  </a:schemeClr>
                </a:solidFill>
                <a:latin typeface="Arial"/>
                <a:cs typeface="Arial"/>
              </a:rPr>
              <a:t>that make the reading confusing</a:t>
            </a:r>
          </a:p>
          <a:p>
            <a:pPr marL="257175" indent="-257175">
              <a:buFont typeface="Arial"/>
              <a:buChar char="•"/>
              <a:defRPr/>
            </a:pPr>
            <a:r>
              <a:rPr lang="en-US" b="1" i="1" dirty="0">
                <a:solidFill>
                  <a:schemeClr val="tx2">
                    <a:lumMod val="75000"/>
                  </a:schemeClr>
                </a:solidFill>
                <a:latin typeface="Arial"/>
                <a:cs typeface="Arial"/>
              </a:rPr>
              <a:t>Use a question mark </a:t>
            </a:r>
            <a:r>
              <a:rPr lang="en-US" b="1" i="1" dirty="0">
                <a:solidFill>
                  <a:srgbClr val="FF0000"/>
                </a:solidFill>
                <a:latin typeface="Arial"/>
                <a:cs typeface="Arial"/>
              </a:rPr>
              <a:t>(?)</a:t>
            </a:r>
            <a:r>
              <a:rPr lang="en-US" b="1" i="1" dirty="0">
                <a:solidFill>
                  <a:schemeClr val="tx2">
                    <a:lumMod val="75000"/>
                  </a:schemeClr>
                </a:solidFill>
                <a:latin typeface="Arial"/>
                <a:cs typeface="Arial"/>
              </a:rPr>
              <a:t> </a:t>
            </a:r>
            <a:r>
              <a:rPr lang="en-US" b="1" dirty="0">
                <a:solidFill>
                  <a:schemeClr val="tx2">
                    <a:lumMod val="75000"/>
                  </a:schemeClr>
                </a:solidFill>
                <a:latin typeface="Arial"/>
                <a:cs typeface="Arial"/>
              </a:rPr>
              <a:t>for questions that you have while reading AND </a:t>
            </a:r>
            <a:r>
              <a:rPr lang="en-US" b="1" dirty="0">
                <a:solidFill>
                  <a:srgbClr val="FF0000"/>
                </a:solidFill>
                <a:latin typeface="Arial"/>
                <a:cs typeface="Arial"/>
              </a:rPr>
              <a:t>write</a:t>
            </a:r>
            <a:r>
              <a:rPr lang="en-US" b="1" dirty="0">
                <a:solidFill>
                  <a:schemeClr val="tx2">
                    <a:lumMod val="75000"/>
                  </a:schemeClr>
                </a:solidFill>
                <a:latin typeface="Arial"/>
                <a:cs typeface="Arial"/>
              </a:rPr>
              <a:t> your question near the text. </a:t>
            </a:r>
          </a:p>
          <a:p>
            <a:pPr marL="257175" indent="-257175">
              <a:buFont typeface="Arial"/>
              <a:buChar char="•"/>
              <a:defRPr/>
            </a:pPr>
            <a:r>
              <a:rPr lang="en-US" b="1" i="1" dirty="0">
                <a:solidFill>
                  <a:schemeClr val="tx2">
                    <a:lumMod val="75000"/>
                  </a:schemeClr>
                </a:solidFill>
                <a:latin typeface="Arial"/>
                <a:cs typeface="Arial"/>
              </a:rPr>
              <a:t>Use an exclamation mark </a:t>
            </a:r>
            <a:r>
              <a:rPr lang="en-US" b="1" i="1" dirty="0">
                <a:solidFill>
                  <a:srgbClr val="00B050"/>
                </a:solidFill>
                <a:latin typeface="Arial"/>
                <a:cs typeface="Arial"/>
              </a:rPr>
              <a:t>(!)</a:t>
            </a:r>
            <a:r>
              <a:rPr lang="en-US" b="1" i="1" dirty="0">
                <a:solidFill>
                  <a:schemeClr val="tx2">
                    <a:lumMod val="75000"/>
                  </a:schemeClr>
                </a:solidFill>
                <a:latin typeface="Arial"/>
                <a:cs typeface="Arial"/>
              </a:rPr>
              <a:t> </a:t>
            </a:r>
            <a:r>
              <a:rPr lang="en-US" b="1" dirty="0">
                <a:solidFill>
                  <a:schemeClr val="tx2">
                    <a:lumMod val="75000"/>
                  </a:schemeClr>
                </a:solidFill>
                <a:latin typeface="Arial"/>
                <a:cs typeface="Arial"/>
              </a:rPr>
              <a:t>for things that surprise you, and briefly </a:t>
            </a:r>
            <a:r>
              <a:rPr lang="en-US" b="1" dirty="0">
                <a:solidFill>
                  <a:srgbClr val="00B050"/>
                </a:solidFill>
                <a:latin typeface="Arial"/>
                <a:cs typeface="Arial"/>
              </a:rPr>
              <a:t>note</a:t>
            </a:r>
            <a:r>
              <a:rPr lang="en-US" b="1" dirty="0">
                <a:solidFill>
                  <a:schemeClr val="tx2">
                    <a:lumMod val="75000"/>
                  </a:schemeClr>
                </a:solidFill>
                <a:latin typeface="Arial"/>
                <a:cs typeface="Arial"/>
              </a:rPr>
              <a:t> what caught your attention.</a:t>
            </a:r>
            <a:r>
              <a:rPr lang="en-US" b="1" i="1" dirty="0">
                <a:solidFill>
                  <a:schemeClr val="tx2">
                    <a:lumMod val="75000"/>
                  </a:schemeClr>
                </a:solidFill>
                <a:latin typeface="Arial"/>
                <a:cs typeface="Arial"/>
              </a:rPr>
              <a:t> </a:t>
            </a:r>
            <a:endParaRPr lang="en-US" b="1" dirty="0">
              <a:solidFill>
                <a:schemeClr val="tx2">
                  <a:lumMod val="75000"/>
                </a:schemeClr>
              </a:solidFill>
              <a:latin typeface="Arial"/>
              <a:cs typeface="Arial"/>
            </a:endParaRPr>
          </a:p>
          <a:p>
            <a:pPr marL="257175" indent="-257175">
              <a:buFont typeface="Arial"/>
              <a:buChar char="•"/>
              <a:defRPr/>
            </a:pPr>
            <a:r>
              <a:rPr lang="en-US" b="1" i="1" dirty="0">
                <a:solidFill>
                  <a:schemeClr val="tx2">
                    <a:lumMod val="75000"/>
                  </a:schemeClr>
                </a:solidFill>
                <a:latin typeface="Arial"/>
                <a:cs typeface="Arial"/>
              </a:rPr>
              <a:t>Draw an arrow </a:t>
            </a:r>
            <a:r>
              <a:rPr lang="en-US" b="1" dirty="0">
                <a:solidFill>
                  <a:schemeClr val="tx2">
                    <a:lumMod val="75000"/>
                  </a:schemeClr>
                </a:solidFill>
                <a:latin typeface="Arial"/>
                <a:cs typeface="Arial"/>
              </a:rPr>
              <a:t>    when making a connection to an idea or personal experience AND </a:t>
            </a:r>
            <a:r>
              <a:rPr lang="en-US" b="1" dirty="0">
                <a:ln>
                  <a:solidFill>
                    <a:schemeClr val="accent6">
                      <a:lumMod val="50000"/>
                    </a:schemeClr>
                  </a:solidFill>
                </a:ln>
                <a:solidFill>
                  <a:schemeClr val="accent6"/>
                </a:solidFill>
                <a:latin typeface="Arial"/>
                <a:cs typeface="Arial"/>
              </a:rPr>
              <a:t>note</a:t>
            </a:r>
            <a:r>
              <a:rPr lang="en-US" b="1" dirty="0">
                <a:solidFill>
                  <a:schemeClr val="tx2">
                    <a:lumMod val="75000"/>
                  </a:schemeClr>
                </a:solidFill>
                <a:latin typeface="Arial"/>
                <a:cs typeface="Arial"/>
              </a:rPr>
              <a:t> your connections. </a:t>
            </a:r>
          </a:p>
        </p:txBody>
      </p:sp>
      <p:sp>
        <p:nvSpPr>
          <p:cNvPr id="4" name="Oval 3"/>
          <p:cNvSpPr/>
          <p:nvPr/>
        </p:nvSpPr>
        <p:spPr>
          <a:xfrm>
            <a:off x="3532910" y="1174173"/>
            <a:ext cx="768927" cy="35329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ight Arrow 4"/>
          <p:cNvSpPr/>
          <p:nvPr/>
        </p:nvSpPr>
        <p:spPr>
          <a:xfrm>
            <a:off x="3478981" y="3187153"/>
            <a:ext cx="220183" cy="1817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dirty="0">
                <a:solidFill>
                  <a:schemeClr val="accent1">
                    <a:lumMod val="50000"/>
                  </a:schemeClr>
                </a:solidFill>
              </a:rPr>
              <a:t>Title I Funding Process</a:t>
            </a:r>
            <a:endParaRPr dirty="0">
              <a:solidFill>
                <a:schemeClr val="accent1">
                  <a:lumMod val="50000"/>
                </a:schemeClr>
              </a:solidFill>
            </a:endParaRPr>
          </a:p>
        </p:txBody>
      </p:sp>
      <p:sp>
        <p:nvSpPr>
          <p:cNvPr id="429" name="Google Shape;429;p39"/>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39"/>
          <p:cNvSpPr txBox="1"/>
          <p:nvPr/>
        </p:nvSpPr>
        <p:spPr>
          <a:xfrm>
            <a:off x="2763791" y="1732199"/>
            <a:ext cx="1336765"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1. Federal Government </a:t>
            </a:r>
            <a:endParaRPr dirty="0">
              <a:solidFill>
                <a:schemeClr val="dk2"/>
              </a:solidFill>
              <a:latin typeface="Lato"/>
              <a:ea typeface="Lato"/>
              <a:cs typeface="Lato"/>
              <a:sym typeface="Lato"/>
            </a:endParaRPr>
          </a:p>
        </p:txBody>
      </p:sp>
      <p:sp>
        <p:nvSpPr>
          <p:cNvPr id="445" name="Google Shape;445;p39"/>
          <p:cNvSpPr txBox="1"/>
          <p:nvPr/>
        </p:nvSpPr>
        <p:spPr>
          <a:xfrm>
            <a:off x="6067516" y="3471677"/>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3. Pinellas County Schools</a:t>
            </a:r>
            <a:endParaRPr dirty="0">
              <a:solidFill>
                <a:schemeClr val="dk2"/>
              </a:solidFill>
              <a:latin typeface="Lato"/>
              <a:ea typeface="Lato"/>
              <a:cs typeface="Lato"/>
              <a:sym typeface="Lato"/>
            </a:endParaRPr>
          </a:p>
        </p:txBody>
      </p:sp>
      <p:sp>
        <p:nvSpPr>
          <p:cNvPr id="447" name="Google Shape;447;p39"/>
          <p:cNvSpPr txBox="1"/>
          <p:nvPr/>
        </p:nvSpPr>
        <p:spPr>
          <a:xfrm>
            <a:off x="5693969" y="1267448"/>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2. Florida Department of Education </a:t>
            </a:r>
            <a:endParaRPr dirty="0">
              <a:solidFill>
                <a:schemeClr val="dk2"/>
              </a:solidFill>
              <a:latin typeface="Lato"/>
              <a:ea typeface="Lato"/>
              <a:cs typeface="Lato"/>
              <a:sym typeface="Lato"/>
            </a:endParaRPr>
          </a:p>
        </p:txBody>
      </p:sp>
      <p:sp>
        <p:nvSpPr>
          <p:cNvPr id="448" name="Google Shape;448;p39"/>
          <p:cNvSpPr txBox="1"/>
          <p:nvPr/>
        </p:nvSpPr>
        <p:spPr>
          <a:xfrm>
            <a:off x="893700" y="3811936"/>
            <a:ext cx="1758779"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rgbClr val="002060"/>
                </a:solidFill>
                <a:latin typeface="Lato"/>
                <a:ea typeface="Lato"/>
                <a:cs typeface="Lato"/>
                <a:sym typeface="Lato"/>
              </a:rPr>
              <a:t>4. Richard L. Sanders School</a:t>
            </a:r>
            <a:endParaRPr dirty="0">
              <a:solidFill>
                <a:srgbClr val="002060"/>
              </a:solidFill>
              <a:latin typeface="Lato"/>
              <a:ea typeface="Lato"/>
              <a:cs typeface="Lato"/>
              <a:sym typeface="Lato"/>
            </a:endParaRPr>
          </a:p>
        </p:txBody>
      </p:sp>
      <p:pic>
        <p:nvPicPr>
          <p:cNvPr id="2054" name="Picture 6" descr="Business Process Flows with a personal touch- Demeny.co.uk">
            <a:extLst>
              <a:ext uri="{FF2B5EF4-FFF2-40B4-BE49-F238E27FC236}">
                <a16:creationId xmlns:a16="http://schemas.microsoft.com/office/drawing/2014/main" id="{8EFA7746-9EE7-6305-5C68-DFDB3CFA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479" y="2063041"/>
            <a:ext cx="3415037" cy="2435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Annotated-text-1-21d4bek-985x1024.jpg"/>
          <p:cNvPicPr>
            <a:picLocks noChangeAspect="1"/>
          </p:cNvPicPr>
          <p:nvPr/>
        </p:nvPicPr>
        <p:blipFill>
          <a:blip r:embed="rId2"/>
          <a:srcRect/>
          <a:stretch>
            <a:fillRect/>
          </a:stretch>
        </p:blipFill>
        <p:spPr bwMode="auto">
          <a:xfrm>
            <a:off x="2855119" y="0"/>
            <a:ext cx="4948238" cy="5143500"/>
          </a:xfrm>
          <a:prstGeom prst="rect">
            <a:avLst/>
          </a:prstGeom>
          <a:noFill/>
          <a:ln w="9525">
            <a:noFill/>
            <a:miter lim="800000"/>
            <a:headEnd/>
            <a:tailEnd/>
          </a:ln>
        </p:spPr>
      </p:pic>
      <p:sp>
        <p:nvSpPr>
          <p:cNvPr id="3" name="TextBox 2"/>
          <p:cNvSpPr txBox="1"/>
          <p:nvPr/>
        </p:nvSpPr>
        <p:spPr>
          <a:xfrm>
            <a:off x="1483519" y="1042988"/>
            <a:ext cx="1791891" cy="1338828"/>
          </a:xfrm>
          <a:prstGeom prst="rect">
            <a:avLst/>
          </a:prstGeom>
          <a:solidFill>
            <a:schemeClr val="accent3">
              <a:lumMod val="60000"/>
              <a:lumOff val="40000"/>
            </a:schemeClr>
          </a:solidFill>
          <a:ln w="28575" cmpd="sng">
            <a:solidFill>
              <a:schemeClr val="tx1"/>
            </a:solidFill>
          </a:ln>
        </p:spPr>
        <p:txBody>
          <a:bodyPr>
            <a:spAutoFit/>
          </a:bodyPr>
          <a:lstStyle/>
          <a:p>
            <a:pPr>
              <a:defRPr/>
            </a:pPr>
            <a:r>
              <a:rPr lang="en-US" sz="2700" dirty="0"/>
              <a:t>T. modeled Annotation in 7th gr.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annotations 5.jpg"/>
          <p:cNvPicPr>
            <a:picLocks noChangeAspect="1"/>
          </p:cNvPicPr>
          <p:nvPr/>
        </p:nvPicPr>
        <p:blipFill>
          <a:blip r:embed="rId3"/>
          <a:srcRect/>
          <a:stretch>
            <a:fillRect/>
          </a:stretch>
        </p:blipFill>
        <p:spPr bwMode="auto">
          <a:xfrm>
            <a:off x="1143000" y="0"/>
            <a:ext cx="6858000" cy="5143500"/>
          </a:xfrm>
          <a:prstGeom prst="rect">
            <a:avLst/>
          </a:prstGeom>
          <a:noFill/>
          <a:ln w="9525">
            <a:noFill/>
            <a:miter lim="800000"/>
            <a:headEnd/>
            <a:tailEnd/>
          </a:ln>
        </p:spPr>
      </p:pic>
      <p:sp>
        <p:nvSpPr>
          <p:cNvPr id="3" name="TextBox 2"/>
          <p:cNvSpPr txBox="1"/>
          <p:nvPr/>
        </p:nvSpPr>
        <p:spPr>
          <a:xfrm>
            <a:off x="1143000" y="2755107"/>
            <a:ext cx="2268141" cy="2308324"/>
          </a:xfrm>
          <a:prstGeom prst="rect">
            <a:avLst/>
          </a:prstGeom>
          <a:solidFill>
            <a:schemeClr val="bg2">
              <a:lumMod val="90000"/>
            </a:schemeClr>
          </a:solidFill>
          <a:ln w="28575" cmpd="sng">
            <a:solidFill>
              <a:schemeClr val="tx1"/>
            </a:solidFill>
          </a:ln>
        </p:spPr>
        <p:txBody>
          <a:bodyPr>
            <a:spAutoFit/>
          </a:bodyPr>
          <a:lstStyle/>
          <a:p>
            <a:pPr>
              <a:defRPr/>
            </a:pPr>
            <a:r>
              <a:rPr lang="en-US" sz="2400" dirty="0"/>
              <a:t>Middle school student’s annotation of connotative meanings in </a:t>
            </a:r>
            <a:r>
              <a:rPr lang="en-US" sz="2400" i="1" dirty="0"/>
              <a:t>Charlotte’s Web</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txBox="1">
            <a:spLocks/>
          </p:cNvSpPr>
          <p:nvPr/>
        </p:nvSpPr>
        <p:spPr bwMode="auto">
          <a:xfrm>
            <a:off x="1485900" y="205979"/>
            <a:ext cx="6172200" cy="857250"/>
          </a:xfrm>
          <a:prstGeom prst="rect">
            <a:avLst/>
          </a:prstGeom>
          <a:noFill/>
          <a:ln w="9525">
            <a:noFill/>
            <a:miter lim="800000"/>
            <a:headEnd/>
            <a:tailEnd/>
          </a:ln>
        </p:spPr>
        <p:txBody>
          <a:bodyPr/>
          <a:lstStyle/>
          <a:p>
            <a:pPr algn="ctr"/>
            <a:r>
              <a:rPr lang="en-US" sz="3300" b="1">
                <a:latin typeface="Calibri" pitchFamily="34" charset="0"/>
              </a:rPr>
              <a:t>Annotation in Grades 9-12</a:t>
            </a:r>
          </a:p>
        </p:txBody>
      </p:sp>
      <p:sp>
        <p:nvSpPr>
          <p:cNvPr id="3" name="TextBox 2"/>
          <p:cNvSpPr txBox="1"/>
          <p:nvPr/>
        </p:nvSpPr>
        <p:spPr>
          <a:xfrm>
            <a:off x="1660457" y="849534"/>
            <a:ext cx="5601415" cy="4732065"/>
          </a:xfrm>
          <a:prstGeom prst="rect">
            <a:avLst/>
          </a:prstGeom>
          <a:solidFill>
            <a:srgbClr val="FFC000"/>
          </a:solidFill>
        </p:spPr>
        <p:txBody>
          <a:bodyPr wrap="square">
            <a:spAutoFit/>
          </a:bodyPr>
          <a:lstStyle/>
          <a:p>
            <a:pPr marL="214313" indent="-214313">
              <a:buFont typeface="Arial"/>
              <a:buChar char="•"/>
              <a:defRPr/>
            </a:pPr>
            <a:r>
              <a:rPr lang="en-US" i="1" u="sng" dirty="0">
                <a:latin typeface="Arial"/>
                <a:cs typeface="Arial"/>
              </a:rPr>
              <a:t>Underline</a:t>
            </a:r>
            <a:r>
              <a:rPr lang="en-US" dirty="0">
                <a:latin typeface="Arial"/>
                <a:cs typeface="Arial"/>
              </a:rPr>
              <a:t> the major points. </a:t>
            </a:r>
          </a:p>
          <a:p>
            <a:pPr marL="214313" indent="-214313">
              <a:buFont typeface="Arial"/>
              <a:buChar char="•"/>
              <a:defRPr/>
            </a:pPr>
            <a:r>
              <a:rPr lang="en-US" i="1" dirty="0">
                <a:latin typeface="Arial"/>
                <a:cs typeface="Arial"/>
              </a:rPr>
              <a:t>Circle keywords or phrases </a:t>
            </a:r>
            <a:r>
              <a:rPr lang="en-US" dirty="0">
                <a:latin typeface="Arial"/>
                <a:cs typeface="Arial"/>
              </a:rPr>
              <a:t>that are confusing or unknown to you.</a:t>
            </a:r>
          </a:p>
          <a:p>
            <a:pPr marL="214313" indent="-214313">
              <a:buFont typeface="Arial"/>
              <a:buChar char="•"/>
              <a:defRPr/>
            </a:pPr>
            <a:r>
              <a:rPr lang="en-US" i="1" dirty="0">
                <a:latin typeface="Arial"/>
                <a:cs typeface="Arial"/>
              </a:rPr>
              <a:t>Use a question mark </a:t>
            </a:r>
            <a:r>
              <a:rPr lang="en-US" i="1" dirty="0">
                <a:solidFill>
                  <a:srgbClr val="FF0000"/>
                </a:solidFill>
                <a:latin typeface="Arial"/>
                <a:cs typeface="Arial"/>
              </a:rPr>
              <a:t>(?)</a:t>
            </a:r>
            <a:r>
              <a:rPr lang="en-US" i="1" dirty="0">
                <a:latin typeface="Arial"/>
                <a:cs typeface="Arial"/>
              </a:rPr>
              <a:t> </a:t>
            </a:r>
            <a:r>
              <a:rPr lang="en-US" dirty="0">
                <a:latin typeface="Arial"/>
                <a:cs typeface="Arial"/>
              </a:rPr>
              <a:t>for questions that you have during the reading. Be sure to write your question. </a:t>
            </a:r>
          </a:p>
          <a:p>
            <a:pPr marL="214313" indent="-214313">
              <a:buFont typeface="Arial"/>
              <a:buChar char="•"/>
              <a:defRPr/>
            </a:pPr>
            <a:r>
              <a:rPr lang="en-US" i="1" dirty="0">
                <a:latin typeface="Arial"/>
                <a:cs typeface="Arial"/>
              </a:rPr>
              <a:t>Use an exclamation mark </a:t>
            </a:r>
            <a:r>
              <a:rPr lang="en-US" i="1" dirty="0">
                <a:solidFill>
                  <a:srgbClr val="00B050"/>
                </a:solidFill>
                <a:latin typeface="Arial"/>
                <a:cs typeface="Arial"/>
              </a:rPr>
              <a:t>(!)</a:t>
            </a:r>
            <a:r>
              <a:rPr lang="en-US" i="1" dirty="0">
                <a:latin typeface="Arial"/>
                <a:cs typeface="Arial"/>
              </a:rPr>
              <a:t> </a:t>
            </a:r>
            <a:r>
              <a:rPr lang="en-US" dirty="0">
                <a:latin typeface="Arial"/>
                <a:cs typeface="Arial"/>
              </a:rPr>
              <a:t>for things that surprise you, and briefly note what it was that caught your attention.</a:t>
            </a:r>
            <a:r>
              <a:rPr lang="en-US" i="1" dirty="0">
                <a:latin typeface="Arial"/>
                <a:cs typeface="Arial"/>
              </a:rPr>
              <a:t> </a:t>
            </a:r>
            <a:endParaRPr lang="en-US" dirty="0">
              <a:latin typeface="Arial"/>
              <a:cs typeface="Arial"/>
            </a:endParaRPr>
          </a:p>
          <a:p>
            <a:pPr marL="214313" indent="-214313">
              <a:buFont typeface="Arial"/>
              <a:buChar char="•"/>
              <a:defRPr/>
            </a:pPr>
            <a:r>
              <a:rPr lang="en-US" i="1" dirty="0">
                <a:latin typeface="Arial"/>
                <a:cs typeface="Arial"/>
              </a:rPr>
              <a:t>Draw an arrow        </a:t>
            </a:r>
            <a:r>
              <a:rPr lang="en-US" dirty="0">
                <a:latin typeface="Arial"/>
                <a:cs typeface="Arial"/>
              </a:rPr>
              <a:t>when making a connection to something with an idea or experience. Note your connections. </a:t>
            </a:r>
          </a:p>
          <a:p>
            <a:pPr marL="214313" indent="-214313">
              <a:buFont typeface="Arial"/>
              <a:buChar char="•"/>
              <a:defRPr/>
            </a:pPr>
            <a:r>
              <a:rPr lang="en-US" b="1" i="1" dirty="0">
                <a:solidFill>
                  <a:schemeClr val="tx2">
                    <a:lumMod val="75000"/>
                  </a:schemeClr>
                </a:solidFill>
                <a:latin typeface="Arial"/>
                <a:cs typeface="Arial"/>
              </a:rPr>
              <a:t>Mark EX </a:t>
            </a:r>
            <a:r>
              <a:rPr lang="en-US" b="1" dirty="0">
                <a:solidFill>
                  <a:schemeClr val="tx2">
                    <a:lumMod val="75000"/>
                  </a:schemeClr>
                </a:solidFill>
                <a:latin typeface="Arial"/>
                <a:cs typeface="Arial"/>
              </a:rPr>
              <a:t>when the author provides an example.</a:t>
            </a:r>
          </a:p>
          <a:p>
            <a:pPr marL="214313" indent="-214313">
              <a:buFont typeface="Arial"/>
              <a:buChar char="•"/>
              <a:defRPr/>
            </a:pPr>
            <a:r>
              <a:rPr lang="en-US" b="1" i="1" dirty="0">
                <a:solidFill>
                  <a:schemeClr val="tx2">
                    <a:lumMod val="75000"/>
                  </a:schemeClr>
                </a:solidFill>
                <a:latin typeface="Arial"/>
                <a:cs typeface="Arial"/>
              </a:rPr>
              <a:t>Number arguments, important ideas, or key details </a:t>
            </a:r>
            <a:r>
              <a:rPr lang="en-US" b="1" dirty="0">
                <a:solidFill>
                  <a:schemeClr val="tx2">
                    <a:lumMod val="75000"/>
                  </a:schemeClr>
                </a:solidFill>
                <a:latin typeface="Arial"/>
                <a:cs typeface="Arial"/>
              </a:rPr>
              <a:t>and write words or phrases that restate them. </a:t>
            </a:r>
            <a:r>
              <a:rPr lang="en-US" b="1" i="1" dirty="0">
                <a:solidFill>
                  <a:schemeClr val="tx2">
                    <a:lumMod val="75000"/>
                  </a:schemeClr>
                </a:solidFill>
                <a:latin typeface="Arial"/>
                <a:cs typeface="Arial"/>
              </a:rPr>
              <a:t>   </a:t>
            </a:r>
            <a:endParaRPr lang="en-US" b="1" dirty="0">
              <a:solidFill>
                <a:schemeClr val="tx2">
                  <a:lumMod val="75000"/>
                </a:schemeClr>
              </a:solidFill>
              <a:latin typeface="Arial"/>
              <a:cs typeface="Arial"/>
            </a:endParaRPr>
          </a:p>
          <a:p>
            <a:pPr>
              <a:defRPr/>
            </a:pPr>
            <a:endParaRPr lang="en-US" sz="1350" dirty="0"/>
          </a:p>
        </p:txBody>
      </p:sp>
      <p:sp>
        <p:nvSpPr>
          <p:cNvPr id="4" name="Oval 3"/>
          <p:cNvSpPr/>
          <p:nvPr/>
        </p:nvSpPr>
        <p:spPr>
          <a:xfrm>
            <a:off x="1799013" y="1405449"/>
            <a:ext cx="2026227" cy="30133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ight Arrow 4"/>
          <p:cNvSpPr/>
          <p:nvPr/>
        </p:nvSpPr>
        <p:spPr>
          <a:xfrm>
            <a:off x="3418610" y="3065526"/>
            <a:ext cx="280555" cy="1972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1485900" y="205980"/>
            <a:ext cx="6172200" cy="567928"/>
          </a:xfrm>
          <a:prstGeom prst="rect">
            <a:avLst/>
          </a:prstGeom>
          <a:noFill/>
          <a:ln w="9525">
            <a:noFill/>
            <a:miter lim="800000"/>
            <a:headEnd/>
            <a:tailEnd/>
          </a:ln>
        </p:spPr>
        <p:txBody>
          <a:bodyPr/>
          <a:lstStyle/>
          <a:p>
            <a:pPr algn="ctr"/>
            <a:r>
              <a:rPr lang="en-US" sz="3300" b="1" dirty="0">
                <a:latin typeface="Calibri" pitchFamily="34" charset="0"/>
              </a:rPr>
              <a:t>Annotations in Grades 3-5</a:t>
            </a:r>
          </a:p>
        </p:txBody>
      </p:sp>
      <p:sp>
        <p:nvSpPr>
          <p:cNvPr id="59395" name="Rectangle 2"/>
          <p:cNvSpPr>
            <a:spLocks noChangeArrowheads="1"/>
          </p:cNvSpPr>
          <p:nvPr/>
        </p:nvSpPr>
        <p:spPr bwMode="auto">
          <a:xfrm>
            <a:off x="1413163" y="773907"/>
            <a:ext cx="6130637" cy="3647152"/>
          </a:xfrm>
          <a:prstGeom prst="rect">
            <a:avLst/>
          </a:prstGeom>
          <a:solidFill>
            <a:srgbClr val="FFFF00"/>
          </a:solidFill>
          <a:ln w="9525">
            <a:noFill/>
            <a:miter lim="800000"/>
            <a:headEnd/>
            <a:tailEnd/>
          </a:ln>
        </p:spPr>
        <p:txBody>
          <a:bodyPr wrap="square">
            <a:spAutoFit/>
          </a:bodyPr>
          <a:lstStyle/>
          <a:p>
            <a:pPr marL="257175" indent="-257175">
              <a:buFont typeface="Arial" charset="0"/>
              <a:buChar char="•"/>
            </a:pPr>
            <a:r>
              <a:rPr lang="en-US" sz="3300" b="1" i="1" u="sng" dirty="0">
                <a:solidFill>
                  <a:schemeClr val="tx2"/>
                </a:solidFill>
              </a:rPr>
              <a:t>Underline</a:t>
            </a:r>
            <a:r>
              <a:rPr lang="en-US" sz="3300" dirty="0"/>
              <a:t> key words / phrases. </a:t>
            </a:r>
          </a:p>
          <a:p>
            <a:pPr marL="257175" indent="-257175">
              <a:buFont typeface="Arial" charset="0"/>
              <a:buChar char="•"/>
            </a:pPr>
            <a:r>
              <a:rPr lang="en-US" sz="3300" i="1" dirty="0"/>
              <a:t>Circle unknown words </a:t>
            </a:r>
            <a:r>
              <a:rPr lang="en-US" sz="3300" dirty="0"/>
              <a:t>that make the reading confusing</a:t>
            </a:r>
          </a:p>
          <a:p>
            <a:pPr marL="257175" indent="-257175">
              <a:buFont typeface="Arial" charset="0"/>
              <a:buChar char="•"/>
            </a:pPr>
            <a:r>
              <a:rPr lang="en-US" sz="3300" i="1" dirty="0"/>
              <a:t>Write a question mark (</a:t>
            </a:r>
            <a:r>
              <a:rPr lang="en-US" sz="3300" b="1" i="1" dirty="0">
                <a:solidFill>
                  <a:schemeClr val="tx2"/>
                </a:solidFill>
              </a:rPr>
              <a:t>?</a:t>
            </a:r>
            <a:r>
              <a:rPr lang="en-US" sz="3300" i="1" dirty="0"/>
              <a:t>) </a:t>
            </a:r>
            <a:r>
              <a:rPr lang="en-US" sz="3300" dirty="0"/>
              <a:t>for questions that you have during reading. AND </a:t>
            </a:r>
            <a:r>
              <a:rPr lang="en-US" sz="3300" b="1" dirty="0">
                <a:solidFill>
                  <a:schemeClr val="accent1">
                    <a:lumMod val="75000"/>
                  </a:schemeClr>
                </a:solidFill>
              </a:rPr>
              <a:t>write</a:t>
            </a:r>
            <a:r>
              <a:rPr lang="en-US" sz="3300" dirty="0"/>
              <a:t> your question near the text. </a:t>
            </a:r>
          </a:p>
        </p:txBody>
      </p:sp>
      <p:sp>
        <p:nvSpPr>
          <p:cNvPr id="6" name="Oval 5"/>
          <p:cNvSpPr/>
          <p:nvPr/>
        </p:nvSpPr>
        <p:spPr>
          <a:xfrm>
            <a:off x="2806238" y="1386148"/>
            <a:ext cx="1589810" cy="4364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Wings in water.tiff"/>
          <p:cNvPicPr>
            <a:picLocks noChangeAspect="1"/>
          </p:cNvPicPr>
          <p:nvPr/>
        </p:nvPicPr>
        <p:blipFill>
          <a:blip r:embed="rId2"/>
          <a:srcRect/>
          <a:stretch>
            <a:fillRect/>
          </a:stretch>
        </p:blipFill>
        <p:spPr bwMode="auto">
          <a:xfrm>
            <a:off x="1143000" y="178595"/>
            <a:ext cx="6858000" cy="4275535"/>
          </a:xfrm>
          <a:prstGeom prst="rect">
            <a:avLst/>
          </a:prstGeom>
          <a:noFill/>
          <a:ln w="9525">
            <a:noFill/>
            <a:miter lim="800000"/>
            <a:headEnd/>
            <a:tailEnd/>
          </a:ln>
        </p:spPr>
      </p:pic>
      <p:sp>
        <p:nvSpPr>
          <p:cNvPr id="57347" name="TextBox 2"/>
          <p:cNvSpPr txBox="1">
            <a:spLocks noChangeArrowheads="1"/>
          </p:cNvSpPr>
          <p:nvPr/>
        </p:nvSpPr>
        <p:spPr bwMode="auto">
          <a:xfrm>
            <a:off x="1619251" y="4454129"/>
            <a:ext cx="5861447" cy="507831"/>
          </a:xfrm>
          <a:prstGeom prst="rect">
            <a:avLst/>
          </a:prstGeom>
          <a:noFill/>
          <a:ln w="9525">
            <a:noFill/>
            <a:miter lim="800000"/>
            <a:headEnd/>
            <a:tailEnd/>
          </a:ln>
        </p:spPr>
        <p:txBody>
          <a:bodyPr>
            <a:spAutoFit/>
          </a:bodyPr>
          <a:lstStyle/>
          <a:p>
            <a:r>
              <a:rPr lang="en-US" sz="1350">
                <a:latin typeface="Calibri" pitchFamily="34" charset="0"/>
              </a:rPr>
              <a:t>Harvey, S., &amp;  Goudvis, A. (2007)</a:t>
            </a:r>
            <a:r>
              <a:rPr lang="en-US" sz="1350" i="1">
                <a:latin typeface="Calibri" pitchFamily="34" charset="0"/>
              </a:rPr>
              <a:t>. Strategies That Work: Teaching Comprehension for Understanding and Engagement</a:t>
            </a:r>
            <a:r>
              <a:rPr lang="en-US" sz="1350">
                <a:latin typeface="Calibri" pitchFamily="34" charset="0"/>
              </a:rPr>
              <a:t>. Portland, ME: Stenhouse.</a:t>
            </a:r>
          </a:p>
        </p:txBody>
      </p:sp>
      <p:sp>
        <p:nvSpPr>
          <p:cNvPr id="4" name="TextBox 3"/>
          <p:cNvSpPr txBox="1"/>
          <p:nvPr/>
        </p:nvSpPr>
        <p:spPr>
          <a:xfrm>
            <a:off x="3807620" y="3553692"/>
            <a:ext cx="1190408" cy="784830"/>
          </a:xfrm>
          <a:prstGeom prst="rect">
            <a:avLst/>
          </a:prstGeom>
          <a:solidFill>
            <a:schemeClr val="accent3">
              <a:lumMod val="60000"/>
              <a:lumOff val="40000"/>
            </a:schemeClr>
          </a:solidFill>
          <a:ln w="28575" cmpd="sng">
            <a:solidFill>
              <a:schemeClr val="tx1"/>
            </a:solidFill>
          </a:ln>
        </p:spPr>
        <p:txBody>
          <a:bodyPr wrap="square">
            <a:spAutoFit/>
          </a:bodyPr>
          <a:lstStyle/>
          <a:p>
            <a:pPr>
              <a:defRPr/>
            </a:pPr>
            <a:r>
              <a:rPr lang="en-US" sz="1500" dirty="0"/>
              <a:t>T. Modeled Annotation in 2</a:t>
            </a:r>
            <a:r>
              <a:rPr lang="en-US" sz="1500" baseline="30000" dirty="0"/>
              <a:t>nd</a:t>
            </a:r>
            <a:r>
              <a:rPr lang="en-US" sz="1500" dirty="0"/>
              <a:t> gr.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txBox="1">
            <a:spLocks/>
          </p:cNvSpPr>
          <p:nvPr/>
        </p:nvSpPr>
        <p:spPr bwMode="auto">
          <a:xfrm>
            <a:off x="1485900" y="205979"/>
            <a:ext cx="6172200" cy="857250"/>
          </a:xfrm>
          <a:prstGeom prst="rect">
            <a:avLst/>
          </a:prstGeom>
          <a:noFill/>
          <a:ln w="9525">
            <a:noFill/>
            <a:miter lim="800000"/>
            <a:headEnd/>
            <a:tailEnd/>
          </a:ln>
        </p:spPr>
        <p:txBody>
          <a:bodyPr/>
          <a:lstStyle/>
          <a:p>
            <a:pPr algn="ctr"/>
            <a:r>
              <a:rPr lang="en-US" sz="3300" b="1">
                <a:latin typeface="Calibri" pitchFamily="34" charset="0"/>
              </a:rPr>
              <a:t>Annotation in Grades 6-8</a:t>
            </a:r>
          </a:p>
        </p:txBody>
      </p:sp>
      <p:sp>
        <p:nvSpPr>
          <p:cNvPr id="3" name="Rectangle 2"/>
          <p:cNvSpPr/>
          <p:nvPr/>
        </p:nvSpPr>
        <p:spPr>
          <a:xfrm>
            <a:off x="1485901" y="904010"/>
            <a:ext cx="6005945" cy="3416320"/>
          </a:xfrm>
          <a:prstGeom prst="rect">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257175" indent="-257175">
              <a:buFont typeface="Arial"/>
              <a:buChar char="•"/>
              <a:defRPr/>
            </a:pPr>
            <a:r>
              <a:rPr lang="en-US" b="1" i="1" u="sng" dirty="0">
                <a:solidFill>
                  <a:schemeClr val="tx2">
                    <a:lumMod val="75000"/>
                  </a:schemeClr>
                </a:solidFill>
                <a:latin typeface="Arial"/>
                <a:cs typeface="Arial"/>
              </a:rPr>
              <a:t>Underline</a:t>
            </a:r>
            <a:r>
              <a:rPr lang="en-US" b="1" dirty="0">
                <a:solidFill>
                  <a:schemeClr val="tx2">
                    <a:lumMod val="75000"/>
                  </a:schemeClr>
                </a:solidFill>
                <a:latin typeface="Arial"/>
                <a:cs typeface="Arial"/>
              </a:rPr>
              <a:t> key </a:t>
            </a:r>
            <a:r>
              <a:rPr lang="en-US" b="1" u="sng" dirty="0">
                <a:solidFill>
                  <a:schemeClr val="tx2">
                    <a:lumMod val="75000"/>
                  </a:schemeClr>
                </a:solidFill>
                <a:latin typeface="Arial"/>
                <a:cs typeface="Arial"/>
              </a:rPr>
              <a:t>words</a:t>
            </a:r>
            <a:r>
              <a:rPr lang="en-US" b="1" dirty="0">
                <a:solidFill>
                  <a:schemeClr val="tx2">
                    <a:lumMod val="75000"/>
                  </a:schemeClr>
                </a:solidFill>
                <a:latin typeface="Arial"/>
                <a:cs typeface="Arial"/>
              </a:rPr>
              <a:t> and </a:t>
            </a:r>
            <a:r>
              <a:rPr lang="en-US" b="1" u="sng" dirty="0">
                <a:solidFill>
                  <a:schemeClr val="tx2">
                    <a:lumMod val="75000"/>
                  </a:schemeClr>
                </a:solidFill>
                <a:latin typeface="Arial"/>
                <a:cs typeface="Arial"/>
              </a:rPr>
              <a:t>phrases</a:t>
            </a:r>
            <a:r>
              <a:rPr lang="en-US" b="1" dirty="0">
                <a:solidFill>
                  <a:schemeClr val="tx2">
                    <a:lumMod val="75000"/>
                  </a:schemeClr>
                </a:solidFill>
                <a:latin typeface="Arial"/>
                <a:cs typeface="Arial"/>
              </a:rPr>
              <a:t> </a:t>
            </a:r>
          </a:p>
          <a:p>
            <a:pPr marL="257175" indent="-257175">
              <a:buFont typeface="Arial"/>
              <a:buChar char="•"/>
              <a:defRPr/>
            </a:pPr>
            <a:r>
              <a:rPr lang="en-US" b="1" i="1" dirty="0">
                <a:solidFill>
                  <a:schemeClr val="tx2">
                    <a:lumMod val="75000"/>
                  </a:schemeClr>
                </a:solidFill>
                <a:latin typeface="Arial"/>
                <a:cs typeface="Arial"/>
              </a:rPr>
              <a:t>Circle unknown words </a:t>
            </a:r>
            <a:r>
              <a:rPr lang="en-US" b="1" dirty="0">
                <a:solidFill>
                  <a:schemeClr val="tx2">
                    <a:lumMod val="75000"/>
                  </a:schemeClr>
                </a:solidFill>
                <a:latin typeface="Arial"/>
                <a:cs typeface="Arial"/>
              </a:rPr>
              <a:t>that make the reading confusing</a:t>
            </a:r>
          </a:p>
          <a:p>
            <a:pPr marL="257175" indent="-257175">
              <a:buFont typeface="Arial"/>
              <a:buChar char="•"/>
              <a:defRPr/>
            </a:pPr>
            <a:r>
              <a:rPr lang="en-US" b="1" i="1" dirty="0">
                <a:solidFill>
                  <a:schemeClr val="tx2">
                    <a:lumMod val="75000"/>
                  </a:schemeClr>
                </a:solidFill>
                <a:latin typeface="Arial"/>
                <a:cs typeface="Arial"/>
              </a:rPr>
              <a:t>Use a question mark </a:t>
            </a:r>
            <a:r>
              <a:rPr lang="en-US" b="1" i="1" dirty="0">
                <a:solidFill>
                  <a:srgbClr val="FF0000"/>
                </a:solidFill>
                <a:latin typeface="Arial"/>
                <a:cs typeface="Arial"/>
              </a:rPr>
              <a:t>(?)</a:t>
            </a:r>
            <a:r>
              <a:rPr lang="en-US" b="1" i="1" dirty="0">
                <a:solidFill>
                  <a:schemeClr val="tx2">
                    <a:lumMod val="75000"/>
                  </a:schemeClr>
                </a:solidFill>
                <a:latin typeface="Arial"/>
                <a:cs typeface="Arial"/>
              </a:rPr>
              <a:t> </a:t>
            </a:r>
            <a:r>
              <a:rPr lang="en-US" b="1" dirty="0">
                <a:solidFill>
                  <a:schemeClr val="tx2">
                    <a:lumMod val="75000"/>
                  </a:schemeClr>
                </a:solidFill>
                <a:latin typeface="Arial"/>
                <a:cs typeface="Arial"/>
              </a:rPr>
              <a:t>for questions that you have while reading AND </a:t>
            </a:r>
            <a:r>
              <a:rPr lang="en-US" b="1" dirty="0">
                <a:solidFill>
                  <a:srgbClr val="FF0000"/>
                </a:solidFill>
                <a:latin typeface="Arial"/>
                <a:cs typeface="Arial"/>
              </a:rPr>
              <a:t>write</a:t>
            </a:r>
            <a:r>
              <a:rPr lang="en-US" b="1" dirty="0">
                <a:solidFill>
                  <a:schemeClr val="tx2">
                    <a:lumMod val="75000"/>
                  </a:schemeClr>
                </a:solidFill>
                <a:latin typeface="Arial"/>
                <a:cs typeface="Arial"/>
              </a:rPr>
              <a:t> your question near the text. </a:t>
            </a:r>
          </a:p>
          <a:p>
            <a:pPr marL="257175" indent="-257175">
              <a:buFont typeface="Arial"/>
              <a:buChar char="•"/>
              <a:defRPr/>
            </a:pPr>
            <a:r>
              <a:rPr lang="en-US" b="1" i="1" dirty="0">
                <a:solidFill>
                  <a:schemeClr val="tx2">
                    <a:lumMod val="75000"/>
                  </a:schemeClr>
                </a:solidFill>
                <a:latin typeface="Arial"/>
                <a:cs typeface="Arial"/>
              </a:rPr>
              <a:t>Use an exclamation mark </a:t>
            </a:r>
            <a:r>
              <a:rPr lang="en-US" b="1" i="1" dirty="0">
                <a:solidFill>
                  <a:srgbClr val="00B050"/>
                </a:solidFill>
                <a:latin typeface="Arial"/>
                <a:cs typeface="Arial"/>
              </a:rPr>
              <a:t>(!)</a:t>
            </a:r>
            <a:r>
              <a:rPr lang="en-US" b="1" i="1" dirty="0">
                <a:solidFill>
                  <a:schemeClr val="tx2">
                    <a:lumMod val="75000"/>
                  </a:schemeClr>
                </a:solidFill>
                <a:latin typeface="Arial"/>
                <a:cs typeface="Arial"/>
              </a:rPr>
              <a:t> </a:t>
            </a:r>
            <a:r>
              <a:rPr lang="en-US" b="1" dirty="0">
                <a:solidFill>
                  <a:schemeClr val="tx2">
                    <a:lumMod val="75000"/>
                  </a:schemeClr>
                </a:solidFill>
                <a:latin typeface="Arial"/>
                <a:cs typeface="Arial"/>
              </a:rPr>
              <a:t>for things that surprise you, and briefly </a:t>
            </a:r>
            <a:r>
              <a:rPr lang="en-US" b="1" dirty="0">
                <a:solidFill>
                  <a:srgbClr val="00B050"/>
                </a:solidFill>
                <a:latin typeface="Arial"/>
                <a:cs typeface="Arial"/>
              </a:rPr>
              <a:t>note</a:t>
            </a:r>
            <a:r>
              <a:rPr lang="en-US" b="1" dirty="0">
                <a:solidFill>
                  <a:schemeClr val="tx2">
                    <a:lumMod val="75000"/>
                  </a:schemeClr>
                </a:solidFill>
                <a:latin typeface="Arial"/>
                <a:cs typeface="Arial"/>
              </a:rPr>
              <a:t> what caught your attention.</a:t>
            </a:r>
            <a:r>
              <a:rPr lang="en-US" b="1" i="1" dirty="0">
                <a:solidFill>
                  <a:schemeClr val="tx2">
                    <a:lumMod val="75000"/>
                  </a:schemeClr>
                </a:solidFill>
                <a:latin typeface="Arial"/>
                <a:cs typeface="Arial"/>
              </a:rPr>
              <a:t> </a:t>
            </a:r>
            <a:endParaRPr lang="en-US" b="1" dirty="0">
              <a:solidFill>
                <a:schemeClr val="tx2">
                  <a:lumMod val="75000"/>
                </a:schemeClr>
              </a:solidFill>
              <a:latin typeface="Arial"/>
              <a:cs typeface="Arial"/>
            </a:endParaRPr>
          </a:p>
          <a:p>
            <a:pPr marL="257175" indent="-257175">
              <a:buFont typeface="Arial"/>
              <a:buChar char="•"/>
              <a:defRPr/>
            </a:pPr>
            <a:r>
              <a:rPr lang="en-US" b="1" i="1" dirty="0">
                <a:solidFill>
                  <a:schemeClr val="tx2">
                    <a:lumMod val="75000"/>
                  </a:schemeClr>
                </a:solidFill>
                <a:latin typeface="Arial"/>
                <a:cs typeface="Arial"/>
              </a:rPr>
              <a:t>Draw an arrow </a:t>
            </a:r>
            <a:r>
              <a:rPr lang="en-US" b="1" dirty="0">
                <a:solidFill>
                  <a:schemeClr val="tx2">
                    <a:lumMod val="75000"/>
                  </a:schemeClr>
                </a:solidFill>
                <a:latin typeface="Arial"/>
                <a:cs typeface="Arial"/>
              </a:rPr>
              <a:t>    when making a connection to an idea or personal experience AND </a:t>
            </a:r>
            <a:r>
              <a:rPr lang="en-US" b="1" dirty="0">
                <a:ln>
                  <a:solidFill>
                    <a:schemeClr val="accent6">
                      <a:lumMod val="50000"/>
                    </a:schemeClr>
                  </a:solidFill>
                </a:ln>
                <a:solidFill>
                  <a:schemeClr val="accent6"/>
                </a:solidFill>
                <a:latin typeface="Arial"/>
                <a:cs typeface="Arial"/>
              </a:rPr>
              <a:t>note</a:t>
            </a:r>
            <a:r>
              <a:rPr lang="en-US" b="1" dirty="0">
                <a:solidFill>
                  <a:schemeClr val="tx2">
                    <a:lumMod val="75000"/>
                  </a:schemeClr>
                </a:solidFill>
                <a:latin typeface="Arial"/>
                <a:cs typeface="Arial"/>
              </a:rPr>
              <a:t> your connections. </a:t>
            </a:r>
          </a:p>
        </p:txBody>
      </p:sp>
      <p:sp>
        <p:nvSpPr>
          <p:cNvPr id="4" name="Oval 3"/>
          <p:cNvSpPr/>
          <p:nvPr/>
        </p:nvSpPr>
        <p:spPr>
          <a:xfrm>
            <a:off x="3532910" y="1174173"/>
            <a:ext cx="768927" cy="35329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ight Arrow 4"/>
          <p:cNvSpPr/>
          <p:nvPr/>
        </p:nvSpPr>
        <p:spPr>
          <a:xfrm>
            <a:off x="3478981" y="3187153"/>
            <a:ext cx="220183" cy="1817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Annotated-text-1-21d4bek-985x1024.jpg"/>
          <p:cNvPicPr>
            <a:picLocks noChangeAspect="1"/>
          </p:cNvPicPr>
          <p:nvPr/>
        </p:nvPicPr>
        <p:blipFill>
          <a:blip r:embed="rId2"/>
          <a:srcRect/>
          <a:stretch>
            <a:fillRect/>
          </a:stretch>
        </p:blipFill>
        <p:spPr bwMode="auto">
          <a:xfrm>
            <a:off x="2855119" y="0"/>
            <a:ext cx="4948238" cy="5143500"/>
          </a:xfrm>
          <a:prstGeom prst="rect">
            <a:avLst/>
          </a:prstGeom>
          <a:noFill/>
          <a:ln w="9525">
            <a:noFill/>
            <a:miter lim="800000"/>
            <a:headEnd/>
            <a:tailEnd/>
          </a:ln>
        </p:spPr>
      </p:pic>
      <p:sp>
        <p:nvSpPr>
          <p:cNvPr id="3" name="TextBox 2"/>
          <p:cNvSpPr txBox="1"/>
          <p:nvPr/>
        </p:nvSpPr>
        <p:spPr>
          <a:xfrm>
            <a:off x="1483519" y="1042988"/>
            <a:ext cx="1791891" cy="1338828"/>
          </a:xfrm>
          <a:prstGeom prst="rect">
            <a:avLst/>
          </a:prstGeom>
          <a:solidFill>
            <a:schemeClr val="accent3">
              <a:lumMod val="60000"/>
              <a:lumOff val="40000"/>
            </a:schemeClr>
          </a:solidFill>
          <a:ln w="28575" cmpd="sng">
            <a:solidFill>
              <a:schemeClr val="tx1"/>
            </a:solidFill>
          </a:ln>
        </p:spPr>
        <p:txBody>
          <a:bodyPr>
            <a:spAutoFit/>
          </a:bodyPr>
          <a:lstStyle/>
          <a:p>
            <a:pPr>
              <a:defRPr/>
            </a:pPr>
            <a:r>
              <a:rPr lang="en-US" sz="2700" dirty="0"/>
              <a:t>T. modeled Annotation in 7th gr.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annotations 5.jpg"/>
          <p:cNvPicPr>
            <a:picLocks noChangeAspect="1"/>
          </p:cNvPicPr>
          <p:nvPr/>
        </p:nvPicPr>
        <p:blipFill>
          <a:blip r:embed="rId3"/>
          <a:srcRect/>
          <a:stretch>
            <a:fillRect/>
          </a:stretch>
        </p:blipFill>
        <p:spPr bwMode="auto">
          <a:xfrm>
            <a:off x="1143000" y="0"/>
            <a:ext cx="6858000" cy="5143500"/>
          </a:xfrm>
          <a:prstGeom prst="rect">
            <a:avLst/>
          </a:prstGeom>
          <a:noFill/>
          <a:ln w="9525">
            <a:noFill/>
            <a:miter lim="800000"/>
            <a:headEnd/>
            <a:tailEnd/>
          </a:ln>
        </p:spPr>
      </p:pic>
      <p:sp>
        <p:nvSpPr>
          <p:cNvPr id="3" name="TextBox 2"/>
          <p:cNvSpPr txBox="1"/>
          <p:nvPr/>
        </p:nvSpPr>
        <p:spPr>
          <a:xfrm>
            <a:off x="1143000" y="2755107"/>
            <a:ext cx="2268141" cy="2308324"/>
          </a:xfrm>
          <a:prstGeom prst="rect">
            <a:avLst/>
          </a:prstGeom>
          <a:solidFill>
            <a:schemeClr val="bg2">
              <a:lumMod val="90000"/>
            </a:schemeClr>
          </a:solidFill>
          <a:ln w="28575" cmpd="sng">
            <a:solidFill>
              <a:schemeClr val="tx1"/>
            </a:solidFill>
          </a:ln>
        </p:spPr>
        <p:txBody>
          <a:bodyPr>
            <a:spAutoFit/>
          </a:bodyPr>
          <a:lstStyle/>
          <a:p>
            <a:pPr>
              <a:defRPr/>
            </a:pPr>
            <a:r>
              <a:rPr lang="en-US" sz="2400" dirty="0"/>
              <a:t>Middle school student’s annotation of connotative meanings in </a:t>
            </a:r>
            <a:r>
              <a:rPr lang="en-US" sz="2400" i="1" dirty="0"/>
              <a:t>Charlotte’s Web</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txBox="1">
            <a:spLocks/>
          </p:cNvSpPr>
          <p:nvPr/>
        </p:nvSpPr>
        <p:spPr bwMode="auto">
          <a:xfrm>
            <a:off x="1485900" y="205979"/>
            <a:ext cx="6172200" cy="857250"/>
          </a:xfrm>
          <a:prstGeom prst="rect">
            <a:avLst/>
          </a:prstGeom>
          <a:noFill/>
          <a:ln w="9525">
            <a:noFill/>
            <a:miter lim="800000"/>
            <a:headEnd/>
            <a:tailEnd/>
          </a:ln>
        </p:spPr>
        <p:txBody>
          <a:bodyPr/>
          <a:lstStyle/>
          <a:p>
            <a:pPr algn="ctr"/>
            <a:r>
              <a:rPr lang="en-US" sz="3300" b="1">
                <a:latin typeface="Calibri" pitchFamily="34" charset="0"/>
              </a:rPr>
              <a:t>Annotation in Grades 9-12</a:t>
            </a:r>
          </a:p>
        </p:txBody>
      </p:sp>
      <p:sp>
        <p:nvSpPr>
          <p:cNvPr id="3" name="TextBox 2"/>
          <p:cNvSpPr txBox="1"/>
          <p:nvPr/>
        </p:nvSpPr>
        <p:spPr>
          <a:xfrm>
            <a:off x="1660457" y="849534"/>
            <a:ext cx="5601415" cy="4732065"/>
          </a:xfrm>
          <a:prstGeom prst="rect">
            <a:avLst/>
          </a:prstGeom>
          <a:solidFill>
            <a:srgbClr val="FFC000"/>
          </a:solidFill>
        </p:spPr>
        <p:txBody>
          <a:bodyPr wrap="square">
            <a:spAutoFit/>
          </a:bodyPr>
          <a:lstStyle/>
          <a:p>
            <a:pPr marL="214313" indent="-214313">
              <a:buFont typeface="Arial"/>
              <a:buChar char="•"/>
              <a:defRPr/>
            </a:pPr>
            <a:r>
              <a:rPr lang="en-US" i="1" u="sng" dirty="0">
                <a:latin typeface="Arial"/>
                <a:cs typeface="Arial"/>
              </a:rPr>
              <a:t>Underline</a:t>
            </a:r>
            <a:r>
              <a:rPr lang="en-US" dirty="0">
                <a:latin typeface="Arial"/>
                <a:cs typeface="Arial"/>
              </a:rPr>
              <a:t> the major points. </a:t>
            </a:r>
          </a:p>
          <a:p>
            <a:pPr marL="214313" indent="-214313">
              <a:buFont typeface="Arial"/>
              <a:buChar char="•"/>
              <a:defRPr/>
            </a:pPr>
            <a:r>
              <a:rPr lang="en-US" i="1" dirty="0">
                <a:latin typeface="Arial"/>
                <a:cs typeface="Arial"/>
              </a:rPr>
              <a:t>Circle keywords or phrases </a:t>
            </a:r>
            <a:r>
              <a:rPr lang="en-US" dirty="0">
                <a:latin typeface="Arial"/>
                <a:cs typeface="Arial"/>
              </a:rPr>
              <a:t>that are confusing or unknown to you.</a:t>
            </a:r>
          </a:p>
          <a:p>
            <a:pPr marL="214313" indent="-214313">
              <a:buFont typeface="Arial"/>
              <a:buChar char="•"/>
              <a:defRPr/>
            </a:pPr>
            <a:r>
              <a:rPr lang="en-US" i="1" dirty="0">
                <a:latin typeface="Arial"/>
                <a:cs typeface="Arial"/>
              </a:rPr>
              <a:t>Use a question mark </a:t>
            </a:r>
            <a:r>
              <a:rPr lang="en-US" i="1" dirty="0">
                <a:solidFill>
                  <a:srgbClr val="FF0000"/>
                </a:solidFill>
                <a:latin typeface="Arial"/>
                <a:cs typeface="Arial"/>
              </a:rPr>
              <a:t>(?)</a:t>
            </a:r>
            <a:r>
              <a:rPr lang="en-US" i="1" dirty="0">
                <a:latin typeface="Arial"/>
                <a:cs typeface="Arial"/>
              </a:rPr>
              <a:t> </a:t>
            </a:r>
            <a:r>
              <a:rPr lang="en-US" dirty="0">
                <a:latin typeface="Arial"/>
                <a:cs typeface="Arial"/>
              </a:rPr>
              <a:t>for questions that you have during the reading. Be sure to write your question. </a:t>
            </a:r>
          </a:p>
          <a:p>
            <a:pPr marL="214313" indent="-214313">
              <a:buFont typeface="Arial"/>
              <a:buChar char="•"/>
              <a:defRPr/>
            </a:pPr>
            <a:r>
              <a:rPr lang="en-US" i="1" dirty="0">
                <a:latin typeface="Arial"/>
                <a:cs typeface="Arial"/>
              </a:rPr>
              <a:t>Use an exclamation mark </a:t>
            </a:r>
            <a:r>
              <a:rPr lang="en-US" i="1" dirty="0">
                <a:solidFill>
                  <a:srgbClr val="00B050"/>
                </a:solidFill>
                <a:latin typeface="Arial"/>
                <a:cs typeface="Arial"/>
              </a:rPr>
              <a:t>(!)</a:t>
            </a:r>
            <a:r>
              <a:rPr lang="en-US" i="1" dirty="0">
                <a:latin typeface="Arial"/>
                <a:cs typeface="Arial"/>
              </a:rPr>
              <a:t> </a:t>
            </a:r>
            <a:r>
              <a:rPr lang="en-US" dirty="0">
                <a:latin typeface="Arial"/>
                <a:cs typeface="Arial"/>
              </a:rPr>
              <a:t>for things that surprise you, and briefly note what it was that caught your attention.</a:t>
            </a:r>
            <a:r>
              <a:rPr lang="en-US" i="1" dirty="0">
                <a:latin typeface="Arial"/>
                <a:cs typeface="Arial"/>
              </a:rPr>
              <a:t> </a:t>
            </a:r>
            <a:endParaRPr lang="en-US" dirty="0">
              <a:latin typeface="Arial"/>
              <a:cs typeface="Arial"/>
            </a:endParaRPr>
          </a:p>
          <a:p>
            <a:pPr marL="214313" indent="-214313">
              <a:buFont typeface="Arial"/>
              <a:buChar char="•"/>
              <a:defRPr/>
            </a:pPr>
            <a:r>
              <a:rPr lang="en-US" i="1" dirty="0">
                <a:latin typeface="Arial"/>
                <a:cs typeface="Arial"/>
              </a:rPr>
              <a:t>Draw an arrow        </a:t>
            </a:r>
            <a:r>
              <a:rPr lang="en-US" dirty="0">
                <a:latin typeface="Arial"/>
                <a:cs typeface="Arial"/>
              </a:rPr>
              <a:t>when making a connection to something with an idea or experience. Note your connections. </a:t>
            </a:r>
          </a:p>
          <a:p>
            <a:pPr marL="214313" indent="-214313">
              <a:buFont typeface="Arial"/>
              <a:buChar char="•"/>
              <a:defRPr/>
            </a:pPr>
            <a:r>
              <a:rPr lang="en-US" b="1" i="1" dirty="0">
                <a:solidFill>
                  <a:schemeClr val="tx2">
                    <a:lumMod val="75000"/>
                  </a:schemeClr>
                </a:solidFill>
                <a:latin typeface="Arial"/>
                <a:cs typeface="Arial"/>
              </a:rPr>
              <a:t>Mark EX </a:t>
            </a:r>
            <a:r>
              <a:rPr lang="en-US" b="1" dirty="0">
                <a:solidFill>
                  <a:schemeClr val="tx2">
                    <a:lumMod val="75000"/>
                  </a:schemeClr>
                </a:solidFill>
                <a:latin typeface="Arial"/>
                <a:cs typeface="Arial"/>
              </a:rPr>
              <a:t>when the author provides an example.</a:t>
            </a:r>
          </a:p>
          <a:p>
            <a:pPr marL="214313" indent="-214313">
              <a:buFont typeface="Arial"/>
              <a:buChar char="•"/>
              <a:defRPr/>
            </a:pPr>
            <a:r>
              <a:rPr lang="en-US" b="1" i="1" dirty="0">
                <a:solidFill>
                  <a:schemeClr val="tx2">
                    <a:lumMod val="75000"/>
                  </a:schemeClr>
                </a:solidFill>
                <a:latin typeface="Arial"/>
                <a:cs typeface="Arial"/>
              </a:rPr>
              <a:t>Number arguments, important ideas, or key details </a:t>
            </a:r>
            <a:r>
              <a:rPr lang="en-US" b="1" dirty="0">
                <a:solidFill>
                  <a:schemeClr val="tx2">
                    <a:lumMod val="75000"/>
                  </a:schemeClr>
                </a:solidFill>
                <a:latin typeface="Arial"/>
                <a:cs typeface="Arial"/>
              </a:rPr>
              <a:t>and write words or phrases that restate them. </a:t>
            </a:r>
            <a:r>
              <a:rPr lang="en-US" b="1" i="1" dirty="0">
                <a:solidFill>
                  <a:schemeClr val="tx2">
                    <a:lumMod val="75000"/>
                  </a:schemeClr>
                </a:solidFill>
                <a:latin typeface="Arial"/>
                <a:cs typeface="Arial"/>
              </a:rPr>
              <a:t>   </a:t>
            </a:r>
            <a:endParaRPr lang="en-US" b="1" dirty="0">
              <a:solidFill>
                <a:schemeClr val="tx2">
                  <a:lumMod val="75000"/>
                </a:schemeClr>
              </a:solidFill>
              <a:latin typeface="Arial"/>
              <a:cs typeface="Arial"/>
            </a:endParaRPr>
          </a:p>
          <a:p>
            <a:pPr>
              <a:defRPr/>
            </a:pPr>
            <a:endParaRPr lang="en-US" sz="1350" dirty="0"/>
          </a:p>
        </p:txBody>
      </p:sp>
      <p:sp>
        <p:nvSpPr>
          <p:cNvPr id="4" name="Oval 3"/>
          <p:cNvSpPr/>
          <p:nvPr/>
        </p:nvSpPr>
        <p:spPr>
          <a:xfrm>
            <a:off x="1799013" y="1405449"/>
            <a:ext cx="2026227" cy="30133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ight Arrow 4"/>
          <p:cNvSpPr/>
          <p:nvPr/>
        </p:nvSpPr>
        <p:spPr>
          <a:xfrm>
            <a:off x="3418610" y="3065526"/>
            <a:ext cx="280555" cy="1972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BinocularFrame.jpg"/>
          <p:cNvPicPr>
            <a:picLocks noChangeAspect="1"/>
          </p:cNvPicPr>
          <p:nvPr/>
        </p:nvPicPr>
        <p:blipFill>
          <a:blip r:embed="rId3"/>
          <a:srcRect/>
          <a:stretch>
            <a:fillRect/>
          </a:stretch>
        </p:blipFill>
        <p:spPr bwMode="auto">
          <a:xfrm>
            <a:off x="1125141" y="384573"/>
            <a:ext cx="6875860" cy="4731544"/>
          </a:xfrm>
          <a:prstGeom prst="rect">
            <a:avLst/>
          </a:prstGeom>
          <a:noFill/>
          <a:ln w="9525">
            <a:noFill/>
            <a:miter lim="800000"/>
            <a:headEnd/>
            <a:tailEnd/>
          </a:ln>
        </p:spPr>
      </p:pic>
      <p:sp>
        <p:nvSpPr>
          <p:cNvPr id="2" name="Title 1"/>
          <p:cNvSpPr>
            <a:spLocks noGrp="1"/>
          </p:cNvSpPr>
          <p:nvPr>
            <p:ph type="ctrTitle"/>
          </p:nvPr>
        </p:nvSpPr>
        <p:spPr>
          <a:xfrm>
            <a:off x="1991638" y="2574132"/>
            <a:ext cx="1553228" cy="1102519"/>
          </a:xfrm>
        </p:spPr>
        <p:txBody>
          <a:bodyPr rtlCol="0">
            <a:noAutofit/>
          </a:bodyPr>
          <a:lstStyle/>
          <a:p>
            <a:pPr>
              <a:defRPr/>
            </a:pPr>
            <a:r>
              <a:rPr lang="en-US" sz="3600" b="1" dirty="0">
                <a:solidFill>
                  <a:schemeClr val="bg1"/>
                </a:solidFill>
                <a:effectLst>
                  <a:outerShdw blurRad="50800" dist="38100" dir="16200000" rotWithShape="0">
                    <a:prstClr val="black">
                      <a:alpha val="40000"/>
                    </a:prstClr>
                  </a:outerShdw>
                </a:effectLst>
              </a:rPr>
              <a:t>Focus</a:t>
            </a:r>
          </a:p>
        </p:txBody>
      </p:sp>
      <p:sp>
        <p:nvSpPr>
          <p:cNvPr id="47108" name="TextBox 4"/>
          <p:cNvSpPr txBox="1">
            <a:spLocks noChangeArrowheads="1"/>
          </p:cNvSpPr>
          <p:nvPr/>
        </p:nvSpPr>
        <p:spPr bwMode="auto">
          <a:xfrm>
            <a:off x="4749967" y="2445544"/>
            <a:ext cx="2890920" cy="1200329"/>
          </a:xfrm>
          <a:prstGeom prst="rect">
            <a:avLst/>
          </a:prstGeom>
          <a:noFill/>
          <a:ln w="9525">
            <a:noFill/>
            <a:miter lim="800000"/>
            <a:headEnd/>
            <a:tailEnd/>
          </a:ln>
        </p:spPr>
        <p:txBody>
          <a:bodyPr wrap="none">
            <a:spAutoFit/>
          </a:bodyPr>
          <a:lstStyle/>
          <a:p>
            <a:pPr algn="ctr"/>
            <a:r>
              <a:rPr lang="en-US" sz="2400" b="1" dirty="0">
                <a:latin typeface="Calibri" pitchFamily="34" charset="0"/>
              </a:rPr>
              <a:t>Mrs. Hornbeck</a:t>
            </a:r>
          </a:p>
          <a:p>
            <a:pPr algn="ctr"/>
            <a:r>
              <a:rPr lang="en-US" sz="2400" b="1" dirty="0">
                <a:latin typeface="Calibri" pitchFamily="34" charset="0"/>
              </a:rPr>
              <a:t> Library Media </a:t>
            </a:r>
          </a:p>
          <a:p>
            <a:pPr algn="ctr"/>
            <a:r>
              <a:rPr lang="en-US" sz="2400" b="1" dirty="0">
                <a:latin typeface="Calibri" pitchFamily="34" charset="0"/>
              </a:rPr>
              <a:t>Technology Specialist</a:t>
            </a:r>
          </a:p>
        </p:txBody>
      </p:sp>
    </p:spTree>
    <p:extLst>
      <p:ext uri="{BB962C8B-B14F-4D97-AF65-F5344CB8AC3E}">
        <p14:creationId xmlns:p14="http://schemas.microsoft.com/office/powerpoint/2010/main" val="41335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059362" cy="170402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132" name="Google Shape;132;p18"/>
          <p:cNvSpPr txBox="1">
            <a:spLocks noGrp="1"/>
          </p:cNvSpPr>
          <p:nvPr>
            <p:ph type="ctrTitle" idx="4294967295"/>
          </p:nvPr>
        </p:nvSpPr>
        <p:spPr>
          <a:xfrm>
            <a:off x="990750" y="2274888"/>
            <a:ext cx="7489825"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solidFill>
                  <a:schemeClr val="lt1"/>
                </a:solidFill>
              </a:rPr>
              <a:t>Title I </a:t>
            </a:r>
            <a:br>
              <a:rPr lang="en-US" sz="4800" dirty="0">
                <a:solidFill>
                  <a:schemeClr val="lt1"/>
                </a:solidFill>
              </a:rPr>
            </a:br>
            <a:r>
              <a:rPr lang="en-US" sz="4800" dirty="0">
                <a:solidFill>
                  <a:schemeClr val="lt1"/>
                </a:solidFill>
              </a:rPr>
              <a:t>Supplemental Resources</a:t>
            </a:r>
            <a:endParaRPr sz="4800" dirty="0">
              <a:solidFill>
                <a:schemeClr val="lt1"/>
              </a:solidFill>
            </a:endParaRPr>
          </a:p>
        </p:txBody>
      </p:sp>
      <p:sp>
        <p:nvSpPr>
          <p:cNvPr id="133" name="Google Shape;133;p18"/>
          <p:cNvSpPr txBox="1">
            <a:spLocks noGrp="1"/>
          </p:cNvSpPr>
          <p:nvPr>
            <p:ph type="subTitle" idx="4294967295"/>
          </p:nvPr>
        </p:nvSpPr>
        <p:spPr>
          <a:xfrm>
            <a:off x="1144028" y="3438568"/>
            <a:ext cx="6623050" cy="784225"/>
          </a:xfrm>
          <a:prstGeom prst="rect">
            <a:avLst/>
          </a:prstGeom>
        </p:spPr>
        <p:txBody>
          <a:bodyPr spcFirstLastPara="1" wrap="square" lIns="91425" tIns="91425" rIns="91425" bIns="91425" anchor="t" anchorCtr="0">
            <a:noAutofit/>
          </a:bodyPr>
          <a:lstStyle/>
          <a:p>
            <a:pPr marL="0" lvl="0" indent="0">
              <a:buNone/>
            </a:pPr>
            <a:r>
              <a:rPr lang="en-US" sz="2000" dirty="0">
                <a:solidFill>
                  <a:schemeClr val="bg1"/>
                </a:solidFill>
              </a:rPr>
              <a:t>Definition: provided in addition to what is already present or available to complete or enhance it.</a:t>
            </a: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053" y="210283"/>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dirty="0">
                <a:solidFill>
                  <a:schemeClr val="lt1"/>
                </a:solidFill>
              </a:rPr>
              <a:t>https://languages.oup.com/</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5388" y="3893837"/>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7225388" y="1054073"/>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7225388" y="1786766"/>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7230150" y="354952"/>
            <a:ext cx="1833419" cy="473983"/>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57688" y="263826"/>
            <a:ext cx="8659831" cy="4974267"/>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cap="sq">
              <a:solidFill>
                <a:srgbClr val="000000"/>
              </a:solidFill>
              <a:miter/>
            </a:ln>
          </p:spPr>
        </p:sp>
        <p:sp>
          <p:nvSpPr>
            <p:cNvPr id="24" name="TextBox 24"/>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5" name="Group 25"/>
          <p:cNvGrpSpPr/>
          <p:nvPr/>
        </p:nvGrpSpPr>
        <p:grpSpPr>
          <a:xfrm>
            <a:off x="-181961" y="263826"/>
            <a:ext cx="8784103" cy="5856069"/>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414369" y="1118927"/>
            <a:ext cx="7450250" cy="3155737"/>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25400" tIns="25400" rIns="25400" bIns="25400" rtlCol="0" anchor="ctr"/>
            <a:lstStyle/>
            <a:p>
              <a:pPr algn="ctr">
                <a:lnSpc>
                  <a:spcPts val="1330"/>
                </a:lnSpc>
              </a:pPr>
              <a:endParaRPr sz="900"/>
            </a:p>
          </p:txBody>
        </p:sp>
      </p:grpSp>
      <p:sp>
        <p:nvSpPr>
          <p:cNvPr id="35" name="Freeform 35"/>
          <p:cNvSpPr/>
          <p:nvPr/>
        </p:nvSpPr>
        <p:spPr>
          <a:xfrm>
            <a:off x="907773" y="584698"/>
            <a:ext cx="781539" cy="803451"/>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414369" y="3747568"/>
            <a:ext cx="1666106" cy="105419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rot="-1358923">
            <a:off x="6361301" y="3478593"/>
            <a:ext cx="1351873" cy="1592142"/>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rot="-607473">
            <a:off x="7423468" y="3439222"/>
            <a:ext cx="262021" cy="889577"/>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39"/>
          <p:cNvSpPr/>
          <p:nvPr/>
        </p:nvSpPr>
        <p:spPr>
          <a:xfrm rot="-1729736">
            <a:off x="7073700" y="405784"/>
            <a:ext cx="235390" cy="2194308"/>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0" name="Freeform 40"/>
          <p:cNvSpPr/>
          <p:nvPr/>
        </p:nvSpPr>
        <p:spPr>
          <a:xfrm rot="-897102">
            <a:off x="7639754" y="404641"/>
            <a:ext cx="246648" cy="2299259"/>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1" name="TextBox 41"/>
          <p:cNvSpPr txBox="1"/>
          <p:nvPr/>
        </p:nvSpPr>
        <p:spPr>
          <a:xfrm>
            <a:off x="1432372" y="1998805"/>
            <a:ext cx="5414242" cy="815864"/>
          </a:xfrm>
          <a:prstGeom prst="rect">
            <a:avLst/>
          </a:prstGeom>
        </p:spPr>
        <p:txBody>
          <a:bodyPr lIns="0" tIns="0" rIns="0" bIns="0" rtlCol="0" anchor="t">
            <a:spAutoFit/>
          </a:bodyPr>
          <a:lstStyle/>
          <a:p>
            <a:pPr algn="ctr">
              <a:lnSpc>
                <a:spcPts val="6160"/>
              </a:lnSpc>
            </a:pPr>
            <a:r>
              <a:rPr lang="en-US" sz="6484" spc="123">
                <a:solidFill>
                  <a:srgbClr val="231F20"/>
                </a:solidFill>
                <a:latin typeface="TT Slabs Bold"/>
              </a:rPr>
              <a:t>Focus</a:t>
            </a:r>
          </a:p>
        </p:txBody>
      </p:sp>
      <p:sp>
        <p:nvSpPr>
          <p:cNvPr id="42" name="TextBox 42"/>
          <p:cNvSpPr txBox="1"/>
          <p:nvPr/>
        </p:nvSpPr>
        <p:spPr>
          <a:xfrm>
            <a:off x="2200170" y="2920890"/>
            <a:ext cx="4019842" cy="527324"/>
          </a:xfrm>
          <a:prstGeom prst="rect">
            <a:avLst/>
          </a:prstGeom>
        </p:spPr>
        <p:txBody>
          <a:bodyPr lIns="0" tIns="0" rIns="0" bIns="0" rtlCol="0" anchor="t">
            <a:spAutoFit/>
          </a:bodyPr>
          <a:lstStyle/>
          <a:p>
            <a:pPr algn="ctr">
              <a:lnSpc>
                <a:spcPts val="2069"/>
              </a:lnSpc>
            </a:pPr>
            <a:r>
              <a:rPr lang="en-US" sz="1655">
                <a:solidFill>
                  <a:srgbClr val="231F20"/>
                </a:solidFill>
                <a:latin typeface="Now"/>
              </a:rPr>
              <a:t>The Parent Portal- A secure website</a:t>
            </a:r>
          </a:p>
          <a:p>
            <a:pPr algn="ctr">
              <a:lnSpc>
                <a:spcPts val="2069"/>
              </a:lnSpc>
            </a:pPr>
            <a:r>
              <a:rPr lang="en-US" sz="1655">
                <a:solidFill>
                  <a:srgbClr val="231F20"/>
                </a:solidFill>
                <a:latin typeface="Now"/>
              </a:rPr>
              <a:t>showing only your child’s information.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miter/>
            </a:ln>
          </p:spPr>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91496" y="979463"/>
            <a:ext cx="3389601" cy="391967"/>
          </a:xfrm>
          <a:prstGeom prst="rect">
            <a:avLst/>
          </a:prstGeom>
        </p:spPr>
        <p:txBody>
          <a:bodyPr lIns="0" tIns="0" rIns="0" bIns="0" rtlCol="0" anchor="t">
            <a:spAutoFit/>
          </a:bodyPr>
          <a:lstStyle/>
          <a:p>
            <a:pPr>
              <a:lnSpc>
                <a:spcPts val="2995"/>
              </a:lnSpc>
            </a:pPr>
            <a:r>
              <a:rPr lang="en-US" sz="3056" spc="58" dirty="0">
                <a:solidFill>
                  <a:srgbClr val="231F20"/>
                </a:solidFill>
                <a:latin typeface="TT Slabs Bold"/>
              </a:rPr>
              <a:t>What is Focus?</a:t>
            </a:r>
          </a:p>
        </p:txBody>
      </p:sp>
      <p:sp>
        <p:nvSpPr>
          <p:cNvPr id="36" name="TextBox 36"/>
          <p:cNvSpPr txBox="1"/>
          <p:nvPr/>
        </p:nvSpPr>
        <p:spPr>
          <a:xfrm>
            <a:off x="3337475" y="1790292"/>
            <a:ext cx="3389601" cy="273280"/>
          </a:xfrm>
          <a:prstGeom prst="rect">
            <a:avLst/>
          </a:prstGeom>
        </p:spPr>
        <p:txBody>
          <a:bodyPr lIns="0" tIns="0" rIns="0" bIns="0" rtlCol="0" anchor="t">
            <a:spAutoFit/>
          </a:bodyPr>
          <a:lstStyle/>
          <a:p>
            <a:pPr>
              <a:lnSpc>
                <a:spcPts val="2064"/>
              </a:lnSpc>
            </a:pPr>
            <a:r>
              <a:rPr lang="en-US" sz="2106" spc="40">
                <a:solidFill>
                  <a:srgbClr val="231F20"/>
                </a:solidFill>
                <a:latin typeface="TT Slabs Bold"/>
              </a:rPr>
              <a:t>Grades</a:t>
            </a:r>
          </a:p>
        </p:txBody>
      </p:sp>
      <p:sp>
        <p:nvSpPr>
          <p:cNvPr id="37" name="TextBox 37"/>
          <p:cNvSpPr txBox="1"/>
          <p:nvPr/>
        </p:nvSpPr>
        <p:spPr>
          <a:xfrm>
            <a:off x="3337475" y="2863496"/>
            <a:ext cx="3389601" cy="273280"/>
          </a:xfrm>
          <a:prstGeom prst="rect">
            <a:avLst/>
          </a:prstGeom>
        </p:spPr>
        <p:txBody>
          <a:bodyPr lIns="0" tIns="0" rIns="0" bIns="0" rtlCol="0" anchor="t">
            <a:spAutoFit/>
          </a:bodyPr>
          <a:lstStyle/>
          <a:p>
            <a:pPr>
              <a:lnSpc>
                <a:spcPts val="2064"/>
              </a:lnSpc>
            </a:pPr>
            <a:r>
              <a:rPr lang="en-US" sz="2106" spc="40">
                <a:solidFill>
                  <a:srgbClr val="231F20"/>
                </a:solidFill>
                <a:latin typeface="TT Slabs Bold"/>
              </a:rPr>
              <a:t>Attendance/Discipline</a:t>
            </a:r>
          </a:p>
        </p:txBody>
      </p:sp>
      <p:sp>
        <p:nvSpPr>
          <p:cNvPr id="38" name="TextBox 38"/>
          <p:cNvSpPr txBox="1"/>
          <p:nvPr/>
        </p:nvSpPr>
        <p:spPr>
          <a:xfrm>
            <a:off x="3337475" y="3936700"/>
            <a:ext cx="3389601" cy="273280"/>
          </a:xfrm>
          <a:prstGeom prst="rect">
            <a:avLst/>
          </a:prstGeom>
        </p:spPr>
        <p:txBody>
          <a:bodyPr lIns="0" tIns="0" rIns="0" bIns="0" rtlCol="0" anchor="t">
            <a:spAutoFit/>
          </a:bodyPr>
          <a:lstStyle/>
          <a:p>
            <a:pPr>
              <a:lnSpc>
                <a:spcPts val="2064"/>
              </a:lnSpc>
            </a:pPr>
            <a:r>
              <a:rPr lang="en-US" sz="2106" spc="40" dirty="0">
                <a:solidFill>
                  <a:srgbClr val="231F20"/>
                </a:solidFill>
                <a:latin typeface="TT Slabs Bold"/>
              </a:rPr>
              <a:t>Communication</a:t>
            </a:r>
          </a:p>
        </p:txBody>
      </p:sp>
      <p:sp>
        <p:nvSpPr>
          <p:cNvPr id="39" name="TextBox 39"/>
          <p:cNvSpPr txBox="1"/>
          <p:nvPr/>
        </p:nvSpPr>
        <p:spPr>
          <a:xfrm>
            <a:off x="3337475" y="2136777"/>
            <a:ext cx="3061734" cy="376963"/>
          </a:xfrm>
          <a:prstGeom prst="rect">
            <a:avLst/>
          </a:prstGeom>
        </p:spPr>
        <p:txBody>
          <a:bodyPr lIns="0" tIns="0" rIns="0" bIns="0" rtlCol="0" anchor="t">
            <a:spAutoFit/>
          </a:bodyPr>
          <a:lstStyle/>
          <a:p>
            <a:pPr>
              <a:lnSpc>
                <a:spcPts val="1488"/>
              </a:lnSpc>
            </a:pPr>
            <a:r>
              <a:rPr lang="en-US" sz="1191">
                <a:solidFill>
                  <a:srgbClr val="231F20"/>
                </a:solidFill>
                <a:latin typeface="Now"/>
              </a:rPr>
              <a:t>Stay on top of important academic information and your child’s schedule. </a:t>
            </a:r>
          </a:p>
        </p:txBody>
      </p:sp>
      <p:sp>
        <p:nvSpPr>
          <p:cNvPr id="40" name="TextBox 40"/>
          <p:cNvSpPr txBox="1"/>
          <p:nvPr/>
        </p:nvSpPr>
        <p:spPr>
          <a:xfrm>
            <a:off x="3337475" y="3209981"/>
            <a:ext cx="2672553" cy="184602"/>
          </a:xfrm>
          <a:prstGeom prst="rect">
            <a:avLst/>
          </a:prstGeom>
        </p:spPr>
        <p:txBody>
          <a:bodyPr lIns="0" tIns="0" rIns="0" bIns="0" rtlCol="0" anchor="t">
            <a:spAutoFit/>
          </a:bodyPr>
          <a:lstStyle/>
          <a:p>
            <a:pPr>
              <a:lnSpc>
                <a:spcPts val="1488"/>
              </a:lnSpc>
            </a:pPr>
            <a:r>
              <a:rPr lang="en-US" sz="1191" dirty="0">
                <a:solidFill>
                  <a:srgbClr val="231F20"/>
                </a:solidFill>
                <a:latin typeface="Now"/>
              </a:rPr>
              <a:t>View attendance and referrals. </a:t>
            </a:r>
          </a:p>
        </p:txBody>
      </p:sp>
      <p:sp>
        <p:nvSpPr>
          <p:cNvPr id="41" name="TextBox 41"/>
          <p:cNvSpPr txBox="1"/>
          <p:nvPr/>
        </p:nvSpPr>
        <p:spPr>
          <a:xfrm>
            <a:off x="3337475" y="4283185"/>
            <a:ext cx="2672553" cy="184602"/>
          </a:xfrm>
          <a:prstGeom prst="rect">
            <a:avLst/>
          </a:prstGeom>
        </p:spPr>
        <p:txBody>
          <a:bodyPr lIns="0" tIns="0" rIns="0" bIns="0" rtlCol="0" anchor="t">
            <a:spAutoFit/>
          </a:bodyPr>
          <a:lstStyle/>
          <a:p>
            <a:pPr>
              <a:lnSpc>
                <a:spcPts val="1488"/>
              </a:lnSpc>
            </a:pPr>
            <a:r>
              <a:rPr lang="en-US" sz="1191" dirty="0">
                <a:solidFill>
                  <a:srgbClr val="231F20"/>
                </a:solidFill>
                <a:latin typeface="Now"/>
              </a:rPr>
              <a:t>Communicate with teachers. </a:t>
            </a:r>
          </a:p>
        </p:txBody>
      </p:sp>
      <p:grpSp>
        <p:nvGrpSpPr>
          <p:cNvPr id="46" name="Group 45">
            <a:extLst>
              <a:ext uri="{FF2B5EF4-FFF2-40B4-BE49-F238E27FC236}">
                <a16:creationId xmlns:a16="http://schemas.microsoft.com/office/drawing/2014/main" id="{CFFB72DF-2C60-C437-9AE3-BD7F159F3AB9}"/>
              </a:ext>
            </a:extLst>
          </p:cNvPr>
          <p:cNvGrpSpPr/>
          <p:nvPr/>
        </p:nvGrpSpPr>
        <p:grpSpPr>
          <a:xfrm>
            <a:off x="1702688" y="1888437"/>
            <a:ext cx="762000" cy="562515"/>
            <a:chOff x="3421410" y="3776874"/>
            <a:chExt cx="1524000" cy="1125029"/>
          </a:xfrm>
        </p:grpSpPr>
        <p:sp>
          <p:nvSpPr>
            <p:cNvPr id="42" name="Rectangle: Rounded Corners 41">
              <a:extLst>
                <a:ext uri="{FF2B5EF4-FFF2-40B4-BE49-F238E27FC236}">
                  <a16:creationId xmlns:a16="http://schemas.microsoft.com/office/drawing/2014/main" id="{0F6A66B8-912B-0777-0CD0-88BAA9031EF7}"/>
                </a:ext>
              </a:extLst>
            </p:cNvPr>
            <p:cNvSpPr/>
            <p:nvPr/>
          </p:nvSpPr>
          <p:spPr>
            <a:xfrm>
              <a:off x="3421410" y="3776874"/>
              <a:ext cx="1524000" cy="1125029"/>
            </a:xfrm>
            <a:prstGeom prst="roundRect">
              <a:avLst/>
            </a:prstGeom>
            <a:solidFill>
              <a:srgbClr val="F5B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Box 33"/>
            <p:cNvSpPr txBox="1"/>
            <p:nvPr/>
          </p:nvSpPr>
          <p:spPr>
            <a:xfrm>
              <a:off x="3700344" y="4000500"/>
              <a:ext cx="966134" cy="783933"/>
            </a:xfrm>
            <a:prstGeom prst="rect">
              <a:avLst/>
            </a:prstGeom>
          </p:spPr>
          <p:txBody>
            <a:bodyPr wrap="square" lIns="0" tIns="0" rIns="0" bIns="0" rtlCol="0" anchor="t">
              <a:spAutoFit/>
            </a:bodyPr>
            <a:lstStyle/>
            <a:p>
              <a:pPr>
                <a:lnSpc>
                  <a:spcPts val="2995"/>
                </a:lnSpc>
              </a:pPr>
              <a:r>
                <a:rPr lang="en-US" sz="3056" spc="58" dirty="0">
                  <a:solidFill>
                    <a:srgbClr val="231F20"/>
                  </a:solidFill>
                  <a:latin typeface="TT Slabs Bold"/>
                </a:rPr>
                <a:t>01</a:t>
              </a:r>
            </a:p>
          </p:txBody>
        </p:sp>
      </p:grpSp>
      <p:grpSp>
        <p:nvGrpSpPr>
          <p:cNvPr id="47" name="Group 46">
            <a:extLst>
              <a:ext uri="{FF2B5EF4-FFF2-40B4-BE49-F238E27FC236}">
                <a16:creationId xmlns:a16="http://schemas.microsoft.com/office/drawing/2014/main" id="{8F92BFD6-3118-889C-81D4-395600870AB5}"/>
              </a:ext>
            </a:extLst>
          </p:cNvPr>
          <p:cNvGrpSpPr/>
          <p:nvPr/>
        </p:nvGrpSpPr>
        <p:grpSpPr>
          <a:xfrm>
            <a:off x="1702688" y="2876550"/>
            <a:ext cx="762000" cy="562515"/>
            <a:chOff x="3420049" y="5660773"/>
            <a:chExt cx="1524000" cy="1125029"/>
          </a:xfrm>
        </p:grpSpPr>
        <p:sp>
          <p:nvSpPr>
            <p:cNvPr id="44" name="Rectangle: Rounded Corners 43">
              <a:extLst>
                <a:ext uri="{FF2B5EF4-FFF2-40B4-BE49-F238E27FC236}">
                  <a16:creationId xmlns:a16="http://schemas.microsoft.com/office/drawing/2014/main" id="{BB5ED03F-6A82-1440-7E95-560F57F68C04}"/>
                </a:ext>
              </a:extLst>
            </p:cNvPr>
            <p:cNvSpPr/>
            <p:nvPr/>
          </p:nvSpPr>
          <p:spPr>
            <a:xfrm>
              <a:off x="3420049" y="5660773"/>
              <a:ext cx="1524000" cy="1125029"/>
            </a:xfrm>
            <a:prstGeom prst="roundRect">
              <a:avLst/>
            </a:prstGeom>
            <a:solidFill>
              <a:srgbClr val="FFF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TextBox 34"/>
            <p:cNvSpPr txBox="1"/>
            <p:nvPr/>
          </p:nvSpPr>
          <p:spPr>
            <a:xfrm>
              <a:off x="3612665" y="5931491"/>
              <a:ext cx="1138772" cy="783933"/>
            </a:xfrm>
            <a:prstGeom prst="rect">
              <a:avLst/>
            </a:prstGeom>
          </p:spPr>
          <p:txBody>
            <a:bodyPr wrap="square" lIns="0" tIns="0" rIns="0" bIns="0" rtlCol="0" anchor="t">
              <a:spAutoFit/>
            </a:bodyPr>
            <a:lstStyle/>
            <a:p>
              <a:pPr>
                <a:lnSpc>
                  <a:spcPts val="2995"/>
                </a:lnSpc>
              </a:pPr>
              <a:r>
                <a:rPr lang="en-US" sz="3056" spc="58" dirty="0">
                  <a:solidFill>
                    <a:srgbClr val="231F20"/>
                  </a:solidFill>
                  <a:latin typeface="TT Slabs Bold"/>
                </a:rPr>
                <a:t>02</a:t>
              </a:r>
            </a:p>
          </p:txBody>
        </p:sp>
      </p:grpSp>
      <p:grpSp>
        <p:nvGrpSpPr>
          <p:cNvPr id="48" name="Group 47">
            <a:extLst>
              <a:ext uri="{FF2B5EF4-FFF2-40B4-BE49-F238E27FC236}">
                <a16:creationId xmlns:a16="http://schemas.microsoft.com/office/drawing/2014/main" id="{2EA85704-9DF7-E11C-E630-FDA171DD9D9E}"/>
              </a:ext>
            </a:extLst>
          </p:cNvPr>
          <p:cNvGrpSpPr/>
          <p:nvPr/>
        </p:nvGrpSpPr>
        <p:grpSpPr>
          <a:xfrm>
            <a:off x="1702688" y="3914236"/>
            <a:ext cx="762000" cy="562515"/>
            <a:chOff x="3389341" y="7975778"/>
            <a:chExt cx="1524000" cy="1125029"/>
          </a:xfrm>
        </p:grpSpPr>
        <p:sp>
          <p:nvSpPr>
            <p:cNvPr id="45" name="Rectangle: Rounded Corners 44">
              <a:extLst>
                <a:ext uri="{FF2B5EF4-FFF2-40B4-BE49-F238E27FC236}">
                  <a16:creationId xmlns:a16="http://schemas.microsoft.com/office/drawing/2014/main" id="{85AFA2AB-1B70-F53A-5C4A-6A619D9D3F19}"/>
                </a:ext>
              </a:extLst>
            </p:cNvPr>
            <p:cNvSpPr/>
            <p:nvPr/>
          </p:nvSpPr>
          <p:spPr>
            <a:xfrm>
              <a:off x="3389341" y="7975778"/>
              <a:ext cx="1524000" cy="1125029"/>
            </a:xfrm>
            <a:prstGeom prst="roundRect">
              <a:avLst/>
            </a:prstGeom>
            <a:solidFill>
              <a:srgbClr val="96F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TextBox 35"/>
            <p:cNvSpPr txBox="1"/>
            <p:nvPr/>
          </p:nvSpPr>
          <p:spPr>
            <a:xfrm>
              <a:off x="3581957" y="8237604"/>
              <a:ext cx="1138772" cy="783933"/>
            </a:xfrm>
            <a:prstGeom prst="rect">
              <a:avLst/>
            </a:prstGeom>
          </p:spPr>
          <p:txBody>
            <a:bodyPr wrap="square" lIns="0" tIns="0" rIns="0" bIns="0" rtlCol="0" anchor="t">
              <a:spAutoFit/>
            </a:bodyPr>
            <a:lstStyle/>
            <a:p>
              <a:pPr>
                <a:lnSpc>
                  <a:spcPts val="2995"/>
                </a:lnSpc>
              </a:pPr>
              <a:r>
                <a:rPr lang="en-US" sz="3056" spc="58" dirty="0">
                  <a:solidFill>
                    <a:srgbClr val="231F20"/>
                  </a:solidFill>
                  <a:latin typeface="TT Slabs Bold"/>
                </a:rPr>
                <a:t>03</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5388" y="1054073"/>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7225388" y="1786766"/>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7225388" y="3893837"/>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miter/>
            </a:ln>
          </p:spPr>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Freeform 32"/>
          <p:cNvSpPr/>
          <p:nvPr/>
        </p:nvSpPr>
        <p:spPr>
          <a:xfrm>
            <a:off x="1794551" y="619052"/>
            <a:ext cx="4975647" cy="4302048"/>
          </a:xfrm>
          <a:custGeom>
            <a:avLst/>
            <a:gdLst/>
            <a:ahLst/>
            <a:cxnLst/>
            <a:rect l="l" t="t" r="r" b="b"/>
            <a:pathLst>
              <a:path w="9951293" h="8604096">
                <a:moveTo>
                  <a:pt x="0" y="0"/>
                </a:moveTo>
                <a:lnTo>
                  <a:pt x="9951293" y="0"/>
                </a:lnTo>
                <a:lnTo>
                  <a:pt x="9951293" y="8604096"/>
                </a:lnTo>
                <a:lnTo>
                  <a:pt x="0" y="8604096"/>
                </a:lnTo>
                <a:lnTo>
                  <a:pt x="0" y="0"/>
                </a:lnTo>
                <a:close/>
              </a:path>
            </a:pathLst>
          </a:custGeom>
          <a:blipFill>
            <a:blip r:embed="rId4"/>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5388" y="1054073"/>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7225388" y="1786766"/>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7225388" y="3893837"/>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miter/>
            </a:ln>
          </p:spPr>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rot="-422712">
            <a:off x="6397966" y="2309375"/>
            <a:ext cx="1547227" cy="299249"/>
          </a:xfrm>
          <a:prstGeom prst="rect">
            <a:avLst/>
          </a:prstGeom>
        </p:spPr>
        <p:txBody>
          <a:bodyPr lIns="0" tIns="0" rIns="0" bIns="0" rtlCol="0" anchor="t">
            <a:spAutoFit/>
          </a:bodyPr>
          <a:lstStyle/>
          <a:p>
            <a:pPr algn="ctr">
              <a:lnSpc>
                <a:spcPts val="2259"/>
              </a:lnSpc>
            </a:pPr>
            <a:r>
              <a:rPr lang="en-US" sz="2305" spc="44">
                <a:solidFill>
                  <a:srgbClr val="FFFFFF"/>
                </a:solidFill>
                <a:latin typeface="TT Slabs Bold"/>
              </a:rPr>
              <a:t>Science</a:t>
            </a:r>
          </a:p>
        </p:txBody>
      </p:sp>
      <p:sp>
        <p:nvSpPr>
          <p:cNvPr id="33" name="Freeform 33"/>
          <p:cNvSpPr/>
          <p:nvPr/>
        </p:nvSpPr>
        <p:spPr>
          <a:xfrm>
            <a:off x="514350" y="2701638"/>
            <a:ext cx="5903137" cy="2269037"/>
          </a:xfrm>
          <a:custGeom>
            <a:avLst/>
            <a:gdLst/>
            <a:ahLst/>
            <a:cxnLst/>
            <a:rect l="l" t="t" r="r" b="b"/>
            <a:pathLst>
              <a:path w="11806274" h="4538074">
                <a:moveTo>
                  <a:pt x="0" y="0"/>
                </a:moveTo>
                <a:lnTo>
                  <a:pt x="11806274" y="0"/>
                </a:lnTo>
                <a:lnTo>
                  <a:pt x="11806274" y="4538074"/>
                </a:lnTo>
                <a:lnTo>
                  <a:pt x="0" y="4538074"/>
                </a:lnTo>
                <a:lnTo>
                  <a:pt x="0" y="0"/>
                </a:lnTo>
                <a:close/>
              </a:path>
            </a:pathLst>
          </a:custGeom>
          <a:blipFill>
            <a:blip r:embed="rId4"/>
            <a:stretch>
              <a:fillRect/>
            </a:stretch>
          </a:blipFill>
        </p:spPr>
      </p:sp>
      <p:sp>
        <p:nvSpPr>
          <p:cNvPr id="34" name="TextBox 34"/>
          <p:cNvSpPr txBox="1"/>
          <p:nvPr/>
        </p:nvSpPr>
        <p:spPr>
          <a:xfrm>
            <a:off x="807425" y="1111913"/>
            <a:ext cx="4908547" cy="665952"/>
          </a:xfrm>
          <a:prstGeom prst="rect">
            <a:avLst/>
          </a:prstGeom>
        </p:spPr>
        <p:txBody>
          <a:bodyPr lIns="0" tIns="0" rIns="0" bIns="0" rtlCol="0" anchor="t">
            <a:spAutoFit/>
          </a:bodyPr>
          <a:lstStyle/>
          <a:p>
            <a:pPr>
              <a:lnSpc>
                <a:spcPts val="5077"/>
              </a:lnSpc>
            </a:pPr>
            <a:r>
              <a:rPr lang="en-US" sz="5181" spc="98">
                <a:solidFill>
                  <a:srgbClr val="231F20"/>
                </a:solidFill>
                <a:latin typeface="TT Slabs Bold"/>
              </a:rPr>
              <a:t>There’s an App!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7230150" y="354952"/>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miter/>
            </a:ln>
          </p:spPr>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7225388" y="1054073"/>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971833" y="1788373"/>
            <a:ext cx="6181580" cy="496611"/>
          </a:xfrm>
          <a:prstGeom prst="rect">
            <a:avLst/>
          </a:prstGeom>
        </p:spPr>
        <p:txBody>
          <a:bodyPr lIns="0" tIns="0" rIns="0" bIns="0" rtlCol="0" anchor="t">
            <a:spAutoFit/>
          </a:bodyPr>
          <a:lstStyle/>
          <a:p>
            <a:pPr algn="ctr">
              <a:lnSpc>
                <a:spcPts val="3794"/>
              </a:lnSpc>
            </a:pPr>
            <a:r>
              <a:rPr lang="en-US" sz="3872" spc="74">
                <a:solidFill>
                  <a:srgbClr val="231F20"/>
                </a:solidFill>
                <a:latin typeface="TT Slabs Bold"/>
              </a:rPr>
              <a:t>Creating an Account</a:t>
            </a:r>
          </a:p>
        </p:txBody>
      </p:sp>
      <p:sp>
        <p:nvSpPr>
          <p:cNvPr id="33" name="TextBox 33"/>
          <p:cNvSpPr txBox="1"/>
          <p:nvPr/>
        </p:nvSpPr>
        <p:spPr>
          <a:xfrm>
            <a:off x="971833" y="2610902"/>
            <a:ext cx="6181580" cy="1218219"/>
          </a:xfrm>
          <a:prstGeom prst="rect">
            <a:avLst/>
          </a:prstGeom>
        </p:spPr>
        <p:txBody>
          <a:bodyPr lIns="0" tIns="0" rIns="0" bIns="0" rtlCol="0" anchor="t">
            <a:spAutoFit/>
          </a:bodyPr>
          <a:lstStyle/>
          <a:p>
            <a:pPr marL="408209" lvl="1" indent="-204105">
              <a:lnSpc>
                <a:spcPts val="2363"/>
              </a:lnSpc>
              <a:buFont typeface="Arial"/>
              <a:buChar char="•"/>
            </a:pPr>
            <a:r>
              <a:rPr lang="en-US" sz="1891" dirty="0">
                <a:solidFill>
                  <a:srgbClr val="231F20"/>
                </a:solidFill>
                <a:latin typeface="Now"/>
              </a:rPr>
              <a:t>Registration is simple (email required)</a:t>
            </a:r>
          </a:p>
          <a:p>
            <a:pPr marL="408209" lvl="1" indent="-204105">
              <a:lnSpc>
                <a:spcPts val="2363"/>
              </a:lnSpc>
              <a:buFont typeface="Arial"/>
              <a:buChar char="•"/>
            </a:pPr>
            <a:r>
              <a:rPr lang="en-US" sz="1891" dirty="0">
                <a:solidFill>
                  <a:srgbClr val="231F20"/>
                </a:solidFill>
                <a:latin typeface="Now"/>
              </a:rPr>
              <a:t>Link to your student with student ID &amp; birthdate</a:t>
            </a:r>
          </a:p>
          <a:p>
            <a:pPr marL="408209" lvl="1" indent="-204105">
              <a:lnSpc>
                <a:spcPts val="2363"/>
              </a:lnSpc>
              <a:buFont typeface="Arial"/>
              <a:buChar char="•"/>
            </a:pPr>
            <a:r>
              <a:rPr lang="en-US" sz="1891" dirty="0">
                <a:solidFill>
                  <a:srgbClr val="231F20"/>
                </a:solidFill>
                <a:latin typeface="Now"/>
              </a:rPr>
              <a:t>Ms. Smith-</a:t>
            </a:r>
            <a:r>
              <a:rPr lang="en-US" sz="1891" dirty="0" err="1">
                <a:solidFill>
                  <a:srgbClr val="231F20"/>
                </a:solidFill>
                <a:latin typeface="Now"/>
              </a:rPr>
              <a:t>Kronz</a:t>
            </a:r>
            <a:r>
              <a:rPr lang="en-US" sz="1891" dirty="0">
                <a:solidFill>
                  <a:srgbClr val="231F20"/>
                </a:solidFill>
                <a:latin typeface="Now"/>
              </a:rPr>
              <a:t> will verify your information and then you will be linked!</a:t>
            </a:r>
          </a:p>
        </p:txBody>
      </p:sp>
      <p:sp>
        <p:nvSpPr>
          <p:cNvPr id="34" name="Freeform 34"/>
          <p:cNvSpPr/>
          <p:nvPr/>
        </p:nvSpPr>
        <p:spPr>
          <a:xfrm>
            <a:off x="349942" y="3901192"/>
            <a:ext cx="1474974" cy="933256"/>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35"/>
          <p:cNvSpPr/>
          <p:nvPr/>
        </p:nvSpPr>
        <p:spPr>
          <a:xfrm rot="-2012905">
            <a:off x="7544787" y="3328491"/>
            <a:ext cx="333041" cy="1130693"/>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6852690">
            <a:off x="-20040" y="567324"/>
            <a:ext cx="1266066" cy="326875"/>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7" name="Freeform 37"/>
          <p:cNvSpPr/>
          <p:nvPr/>
        </p:nvSpPr>
        <p:spPr>
          <a:xfrm>
            <a:off x="5495564" y="4146501"/>
            <a:ext cx="1284443" cy="442637"/>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8F1C5A48-65B7-1C01-DACA-03F36173D92C}"/>
              </a:ext>
            </a:extLst>
          </p:cNvPr>
          <p:cNvSpPr txBox="1"/>
          <p:nvPr/>
        </p:nvSpPr>
        <p:spPr>
          <a:xfrm>
            <a:off x="1152393" y="624019"/>
            <a:ext cx="4559475" cy="3895462"/>
          </a:xfrm>
          <a:prstGeom prst="rect">
            <a:avLst/>
          </a:prstGeom>
          <a:noFill/>
          <a:ln>
            <a:noFill/>
          </a:ln>
        </p:spPr>
        <p:txBody>
          <a:bodyPr spcFirstLastPara="1" wrap="square" lIns="91425" tIns="91425" rIns="91425" bIns="91425" anchor="t" anchorCtr="0">
            <a:normAutofit fontScale="92500" lnSpcReduction="10000"/>
          </a:bodyPr>
          <a:lstStyle/>
          <a:p>
            <a:pPr indent="-381000" algn="ctr">
              <a:spcAft>
                <a:spcPts val="600"/>
              </a:spcAft>
              <a:buSzPts val="2400"/>
              <a:buFont typeface="Lato"/>
            </a:pPr>
            <a:r>
              <a:rPr lang="en-US" sz="3200" b="1" i="1" dirty="0">
                <a:solidFill>
                  <a:schemeClr val="tx2">
                    <a:lumMod val="50000"/>
                  </a:schemeClr>
                </a:solidFill>
                <a:latin typeface="Lato"/>
                <a:ea typeface="Lato"/>
                <a:cs typeface="Lato"/>
                <a:sym typeface="Lato"/>
              </a:rPr>
              <a:t>Examples of Supplemental Materials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Educational Posters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Educational games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Individual Student Materials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Supplemental Books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Sensory Items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Science experiment materials</a:t>
            </a:r>
          </a:p>
          <a:p>
            <a:pPr indent="-381000">
              <a:spcAft>
                <a:spcPts val="600"/>
              </a:spcAft>
              <a:buSzPts val="2400"/>
              <a:buFont typeface="Arial" panose="020B0604020202020204" pitchFamily="34" charset="0"/>
              <a:buChar char="•"/>
            </a:pPr>
            <a:r>
              <a:rPr lang="en-US" sz="2400" i="1" dirty="0">
                <a:solidFill>
                  <a:schemeClr val="tx2">
                    <a:lumMod val="50000"/>
                  </a:schemeClr>
                </a:solidFill>
                <a:latin typeface="Lato"/>
                <a:ea typeface="Lato"/>
                <a:cs typeface="Lato"/>
                <a:sym typeface="Lato"/>
              </a:rPr>
              <a:t>Math Manipulatives</a:t>
            </a:r>
          </a:p>
        </p:txBody>
      </p:sp>
      <p:sp>
        <p:nvSpPr>
          <p:cNvPr id="2" name="Slide Number Placeholder 1">
            <a:extLst>
              <a:ext uri="{FF2B5EF4-FFF2-40B4-BE49-F238E27FC236}">
                <a16:creationId xmlns:a16="http://schemas.microsoft.com/office/drawing/2014/main" id="{0516EDFB-5CFD-4824-4BB7-9E27891FA7C9}"/>
              </a:ext>
            </a:extLst>
          </p:cNvPr>
          <p:cNvSpPr>
            <a:spLocks noGrp="1"/>
          </p:cNvSpPr>
          <p:nvPr>
            <p:ph type="sldNum" sz="quarter" idx="12"/>
          </p:nvPr>
        </p:nvSpPr>
        <p:spPr/>
        <p:txBody>
          <a:bodyPr spcFirstLastPara="1" wrap="square" lIns="91425" tIns="91425" rIns="91425" bIns="91425" anchor="t" anchorCtr="0">
            <a:normAutofit fontScale="25000" lnSpcReduction="20000"/>
          </a:bodyPr>
          <a:lstStyle/>
          <a:p>
            <a:pPr marL="0" lvl="0" indent="0">
              <a:lnSpc>
                <a:spcPct val="90000"/>
              </a:lnSpc>
              <a:spcAft>
                <a:spcPts val="600"/>
              </a:spcAft>
            </a:pPr>
            <a:fld id="{00000000-1234-1234-1234-123412341234}" type="slidenum">
              <a:rPr lang="en-US" sz="300" smtClean="0"/>
              <a:pPr marL="0" lvl="0" indent="0">
                <a:lnSpc>
                  <a:spcPct val="90000"/>
                </a:lnSpc>
                <a:spcAft>
                  <a:spcPts val="600"/>
                </a:spcAft>
              </a:pPr>
              <a:t>5</a:t>
            </a:fld>
            <a:endParaRPr lang="en-US" sz="300"/>
          </a:p>
        </p:txBody>
      </p:sp>
      <p:pic>
        <p:nvPicPr>
          <p:cNvPr id="4098" name="Picture 2" descr="Top 25 Education and Learning Quotes">
            <a:extLst>
              <a:ext uri="{FF2B5EF4-FFF2-40B4-BE49-F238E27FC236}">
                <a16:creationId xmlns:a16="http://schemas.microsoft.com/office/drawing/2014/main" id="{83C3FDC1-1FA5-8071-ED0A-4C32C12B5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038" y="452437"/>
            <a:ext cx="2335212"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97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26571" y="358388"/>
            <a:ext cx="752980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Title I Schoolwide Planning and Input</a:t>
            </a:r>
            <a:endParaRPr dirty="0">
              <a:solidFill>
                <a:schemeClr val="tx1"/>
              </a:solidFill>
            </a:endParaRPr>
          </a:p>
        </p:txBody>
      </p:sp>
      <p:sp>
        <p:nvSpPr>
          <p:cNvPr id="252" name="Google Shape;252;p28"/>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358388"/>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969816" y="1585087"/>
            <a:ext cx="2556964" cy="2585323"/>
          </a:xfrm>
          <a:prstGeom prst="rect">
            <a:avLst/>
          </a:prstGeom>
        </p:spPr>
        <p:txBody>
          <a:bodyPr wrap="square">
            <a:spAutoFit/>
          </a:bodyPr>
          <a:lstStyle/>
          <a:p>
            <a:pPr marL="0" indent="0">
              <a:buNone/>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Richard L. Sanders School is provided $49,400 to pay for supplemental resources and programs for increased student achievement and Family Engagement $7,850.</a:t>
            </a:r>
          </a:p>
          <a:p>
            <a:pPr marL="0" indent="0">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816" y="476010"/>
            <a:ext cx="616528" cy="622156"/>
          </a:xfrm>
          <a:prstGeom prst="rect">
            <a:avLst/>
          </a:prstGeom>
        </p:spPr>
      </p:pic>
      <p:graphicFrame>
        <p:nvGraphicFramePr>
          <p:cNvPr id="8" name="Chart 7">
            <a:extLst>
              <a:ext uri="{FF2B5EF4-FFF2-40B4-BE49-F238E27FC236}">
                <a16:creationId xmlns:a16="http://schemas.microsoft.com/office/drawing/2014/main" id="{C7CFCDB5-0097-BCD1-AC16-9381E4133BB8}"/>
              </a:ext>
            </a:extLst>
          </p:cNvPr>
          <p:cNvGraphicFramePr>
            <a:graphicFrameLocks/>
          </p:cNvGraphicFramePr>
          <p:nvPr>
            <p:extLst>
              <p:ext uri="{D42A27DB-BD31-4B8C-83A1-F6EECF244321}">
                <p14:modId xmlns:p14="http://schemas.microsoft.com/office/powerpoint/2010/main" val="3775388784"/>
              </p:ext>
            </p:extLst>
          </p:nvPr>
        </p:nvGraphicFramePr>
        <p:xfrm>
          <a:off x="3914710" y="1098166"/>
          <a:ext cx="4943540" cy="35591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820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a:xfrm>
            <a:off x="762000" y="125556"/>
            <a:ext cx="6462600" cy="857400"/>
          </a:xfrm>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761999" y="1020512"/>
            <a:ext cx="7934325" cy="646331"/>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dirty="0">
              <a:solidFill>
                <a:schemeClr val="tx1">
                  <a:lumMod val="75000"/>
                </a:schemeClr>
              </a:solidFill>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4791933"/>
              </p:ext>
            </p:extLst>
          </p:nvPr>
        </p:nvGraphicFramePr>
        <p:xfrm>
          <a:off x="1785935" y="1666843"/>
          <a:ext cx="5886451" cy="3089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heck mark vector icon. Checkmark right symbol tick sign. Ok button correct  circle icon. 8134818 Vector Art at Vecteezy">
            <a:extLst>
              <a:ext uri="{FF2B5EF4-FFF2-40B4-BE49-F238E27FC236}">
                <a16:creationId xmlns:a16="http://schemas.microsoft.com/office/drawing/2014/main" id="{C319C010-4650-9435-2011-E576EC43D9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853" y="1666843"/>
            <a:ext cx="1095376" cy="7231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DCE85A-EC72-35B6-6B69-30CD8DC3B678}"/>
              </a:ext>
            </a:extLst>
          </p:cNvPr>
          <p:cNvGrpSpPr/>
          <p:nvPr/>
        </p:nvGrpSpPr>
        <p:grpSpPr>
          <a:xfrm>
            <a:off x="1785935" y="3211723"/>
            <a:ext cx="1177290" cy="738495"/>
            <a:chOff x="0" y="775183"/>
            <a:chExt cx="1177290" cy="738495"/>
          </a:xfrm>
        </p:grpSpPr>
        <p:sp>
          <p:nvSpPr>
            <p:cNvPr id="5" name="Rectangle 4">
              <a:extLst>
                <a:ext uri="{FF2B5EF4-FFF2-40B4-BE49-F238E27FC236}">
                  <a16:creationId xmlns:a16="http://schemas.microsoft.com/office/drawing/2014/main" id="{D8321944-0876-A9B6-594B-AEDC8A41BD5C}"/>
                </a:ext>
              </a:extLst>
            </p:cNvPr>
            <p:cNvSpPr/>
            <p:nvPr/>
          </p:nvSpPr>
          <p:spPr>
            <a:xfrm>
              <a:off x="0" y="775183"/>
              <a:ext cx="1177290" cy="738495"/>
            </a:xfrm>
            <a:prstGeom prst="rect">
              <a:avLst/>
            </a:prstGeom>
            <a:blipFill rotWithShape="0">
              <a:blip r:embed="rId7">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4A049C3D-2811-1665-B084-FB711BCC3B9B}"/>
                </a:ext>
              </a:extLst>
            </p:cNvPr>
            <p:cNvSpPr txBox="1"/>
            <p:nvPr/>
          </p:nvSpPr>
          <p:spPr>
            <a:xfrm>
              <a:off x="0" y="775183"/>
              <a:ext cx="1177290" cy="738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grpSp>
      <p:pic>
        <p:nvPicPr>
          <p:cNvPr id="15" name="Picture 2" descr="Check mark vector icon. Checkmark right symbol tick sign. Ok button correct  circle icon. 8134818 Vector Art at Vecteezy">
            <a:extLst>
              <a:ext uri="{FF2B5EF4-FFF2-40B4-BE49-F238E27FC236}">
                <a16:creationId xmlns:a16="http://schemas.microsoft.com/office/drawing/2014/main" id="{94FE8A96-AE4C-36C9-FEBB-F8939B2F6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853" y="3973819"/>
            <a:ext cx="1095376" cy="72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64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altLang="en-US" sz="3900" kern="1200" cap="all" spc="100" baseline="0" dirty="0">
                <a:solidFill>
                  <a:schemeClr val="tx1">
                    <a:lumMod val="95000"/>
                    <a:lumOff val="5000"/>
                  </a:schemeClr>
                </a:solidFill>
                <a:latin typeface="+mj-lt"/>
                <a:ea typeface="+mj-ea"/>
                <a:cs typeface="+mj-cs"/>
              </a:rPr>
              <a:t>Working Together for Student Success</a:t>
            </a:r>
            <a:endParaRPr lang="en-US" sz="3900" kern="1200" cap="all" spc="100" baseline="0" dirty="0">
              <a:solidFill>
                <a:schemeClr val="tx1">
                  <a:lumMod val="95000"/>
                  <a:lumOff val="5000"/>
                </a:schemeClr>
              </a:solidFill>
              <a:latin typeface="+mj-lt"/>
              <a:ea typeface="+mj-ea"/>
              <a:cs typeface="+mj-cs"/>
            </a:endParaRPr>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a:lnSpc>
                <a:spcPct val="90000"/>
              </a:lnSpc>
              <a:spcBef>
                <a:spcPts val="0"/>
              </a:spcBef>
              <a:spcAft>
                <a:spcPts val="600"/>
              </a:spcAft>
              <a:buNone/>
            </a:pPr>
            <a:fld id="{00000000-1234-1234-1234-123412341234}" type="slidenum">
              <a:rPr lang="en-US" sz="300" kern="1200" dirty="0">
                <a:solidFill>
                  <a:schemeClr val="tx1">
                    <a:lumMod val="95000"/>
                    <a:lumOff val="5000"/>
                  </a:schemeClr>
                </a:solidFill>
                <a:latin typeface="+mj-lt"/>
                <a:ea typeface="+mn-ea"/>
                <a:cs typeface="+mn-cs"/>
              </a:rPr>
              <a:pPr lvl="0" indent="0">
                <a:lnSpc>
                  <a:spcPct val="90000"/>
                </a:lnSpc>
                <a:spcBef>
                  <a:spcPts val="0"/>
                </a:spcBef>
                <a:spcAft>
                  <a:spcPts val="600"/>
                </a:spcAft>
                <a:buNone/>
              </a:pPr>
              <a:t>9</a:t>
            </a:fld>
            <a:endParaRPr lang="en-US" sz="300" kern="1200" dirty="0">
              <a:solidFill>
                <a:schemeClr val="tx1">
                  <a:lumMod val="95000"/>
                  <a:lumOff val="5000"/>
                </a:schemeClr>
              </a:solidFill>
              <a:latin typeface="+mj-lt"/>
              <a:ea typeface="+mn-ea"/>
              <a:cs typeface="+mn-cs"/>
            </a:endParaRPr>
          </a:p>
        </p:txBody>
      </p:sp>
      <p:graphicFrame>
        <p:nvGraphicFramePr>
          <p:cNvPr id="17" name="TextBox 11">
            <a:extLst>
              <a:ext uri="{FF2B5EF4-FFF2-40B4-BE49-F238E27FC236}">
                <a16:creationId xmlns:a16="http://schemas.microsoft.com/office/drawing/2014/main" id="{E7F558DE-6E0E-F5BA-B5BB-B61FCC0F5D02}"/>
              </a:ext>
            </a:extLst>
          </p:cNvPr>
          <p:cNvGraphicFramePr/>
          <p:nvPr>
            <p:extLst>
              <p:ext uri="{D42A27DB-BD31-4B8C-83A1-F6EECF244321}">
                <p14:modId xmlns:p14="http://schemas.microsoft.com/office/powerpoint/2010/main" val="2633976033"/>
              </p:ext>
            </p:extLst>
          </p:nvPr>
        </p:nvGraphicFramePr>
        <p:xfrm>
          <a:off x="837802" y="1563624"/>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6818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26F2A1D279794C95913B258445B400" ma:contentTypeVersion="6" ma:contentTypeDescription="Create a new document." ma:contentTypeScope="" ma:versionID="5f859791bfa6c4a9990fc35e3d8ebd4d">
  <xsd:schema xmlns:xsd="http://www.w3.org/2001/XMLSchema" xmlns:xs="http://www.w3.org/2001/XMLSchema" xmlns:p="http://schemas.microsoft.com/office/2006/metadata/properties" xmlns:ns2="14014824-8c68-406d-86fe-dcccc773fde3" targetNamespace="http://schemas.microsoft.com/office/2006/metadata/properties" ma:root="true" ma:fieldsID="217068c4a8a1ec9cf35d18339c106288" ns2:_="">
    <xsd:import namespace="14014824-8c68-406d-86fe-dcccc773fd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14824-8c68-406d-86fe-dcccc773f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C683C-F712-4285-83F9-47B438E00907}">
  <ds:schemaRefs>
    <ds:schemaRef ds:uri="http://schemas.microsoft.com/sharepoint/v3/contenttype/forms"/>
  </ds:schemaRefs>
</ds:datastoreItem>
</file>

<file path=customXml/itemProps2.xml><?xml version="1.0" encoding="utf-8"?>
<ds:datastoreItem xmlns:ds="http://schemas.openxmlformats.org/officeDocument/2006/customXml" ds:itemID="{4D974530-AC96-431F-AD8D-2C022D30E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F0E17D5-F473-447C-BFAC-35C5AEEC9A3E}">
  <ds:schemaRefs>
    <ds:schemaRef ds:uri="14014824-8c68-406d-86fe-dcccc773fd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34073</TotalTime>
  <Words>2109</Words>
  <Application>Microsoft Macintosh PowerPoint</Application>
  <PresentationFormat>On-screen Show (16:9)</PresentationFormat>
  <Paragraphs>245</Paragraphs>
  <Slides>44</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Lato</vt:lpstr>
      <vt:lpstr>Monotype Corsiva</vt:lpstr>
      <vt:lpstr>Tw Cen MT Condensed</vt:lpstr>
      <vt:lpstr>Roboto</vt:lpstr>
      <vt:lpstr>Arial</vt:lpstr>
      <vt:lpstr>Calibri</vt:lpstr>
      <vt:lpstr>Wingdings 3</vt:lpstr>
      <vt:lpstr>Nirmala UI Semilight</vt:lpstr>
      <vt:lpstr>Tw Cen MT</vt:lpstr>
      <vt:lpstr>Open Sans Condensed</vt:lpstr>
      <vt:lpstr>Raleway</vt:lpstr>
      <vt:lpstr>Chalkduster</vt:lpstr>
      <vt:lpstr>Nirmala UI</vt:lpstr>
      <vt:lpstr>Now</vt:lpstr>
      <vt:lpstr>TT Slabs Bold</vt:lpstr>
      <vt:lpstr>Integral</vt:lpstr>
      <vt:lpstr>Title I Annual Parent Meeting</vt:lpstr>
      <vt:lpstr>All About Title I</vt:lpstr>
      <vt:lpstr>Title I Funding Process</vt:lpstr>
      <vt:lpstr>Title I  Supplemental Resources</vt:lpstr>
      <vt:lpstr>PowerPoint Presentation</vt:lpstr>
      <vt:lpstr>Title I Schoolwide Planning and Input</vt:lpstr>
      <vt:lpstr>Title I Schoolwide Budget</vt:lpstr>
      <vt:lpstr>Parent’s Right to Know</vt:lpstr>
      <vt:lpstr>Working Together for Student Success</vt:lpstr>
      <vt:lpstr>Parent-School-Student Compact</vt:lpstr>
      <vt:lpstr>PowerPoint Presentation</vt:lpstr>
      <vt:lpstr>Parent and Family Engagement Plan (PFEP)</vt:lpstr>
      <vt:lpstr>PowerPoint Presentation</vt:lpstr>
      <vt:lpstr>Accountability </vt:lpstr>
      <vt:lpstr>Parent Advisory Council (PAC)</vt:lpstr>
      <vt:lpstr>PowerPoint Presentation</vt:lpstr>
      <vt:lpstr>Additional Resources</vt:lpstr>
      <vt:lpstr>Thank you for your time!</vt:lpstr>
      <vt:lpstr>Contact Us</vt:lpstr>
      <vt:lpstr>Annotating  Text to Deepen Understanding</vt:lpstr>
      <vt:lpstr>Annotation  What is it?</vt:lpstr>
      <vt:lpstr>PowerPoint Presentation</vt:lpstr>
      <vt:lpstr>Why do we need it?</vt:lpstr>
      <vt:lpstr>PowerPoint Presentation</vt:lpstr>
      <vt:lpstr> Why Mark On The Text?</vt:lpstr>
      <vt:lpstr>What does that look like 3rd-12th grade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Petitbois Merlande</dc:creator>
  <cp:lastModifiedBy>D'Ambrosio Heidi</cp:lastModifiedBy>
  <cp:revision>72</cp:revision>
  <cp:lastPrinted>2021-07-28T13:58:00Z</cp:lastPrinted>
  <dcterms:modified xsi:type="dcterms:W3CDTF">2023-09-14T20:03:29Z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0x010100C426F2A1D279794C95913B258445B400</vt:lpwstr>
  </property>
</Properties>
</file>